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1"/>
  </p:notesMasterIdLst>
  <p:sldIdLst>
    <p:sldId id="256" r:id="rId2"/>
    <p:sldId id="284" r:id="rId3"/>
    <p:sldId id="294" r:id="rId4"/>
    <p:sldId id="257" r:id="rId5"/>
    <p:sldId id="258" r:id="rId6"/>
    <p:sldId id="335" r:id="rId7"/>
    <p:sldId id="360" r:id="rId8"/>
    <p:sldId id="361" r:id="rId9"/>
    <p:sldId id="362" r:id="rId10"/>
    <p:sldId id="363" r:id="rId11"/>
    <p:sldId id="259" r:id="rId12"/>
    <p:sldId id="355" r:id="rId13"/>
    <p:sldId id="260" r:id="rId14"/>
    <p:sldId id="276" r:id="rId15"/>
    <p:sldId id="347" r:id="rId16"/>
    <p:sldId id="354" r:id="rId17"/>
    <p:sldId id="348" r:id="rId18"/>
    <p:sldId id="351" r:id="rId19"/>
    <p:sldId id="352" r:id="rId20"/>
    <p:sldId id="350" r:id="rId21"/>
    <p:sldId id="353" r:id="rId22"/>
    <p:sldId id="356" r:id="rId23"/>
    <p:sldId id="357" r:id="rId24"/>
    <p:sldId id="261" r:id="rId25"/>
    <p:sldId id="302" r:id="rId26"/>
    <p:sldId id="296" r:id="rId27"/>
    <p:sldId id="297" r:id="rId28"/>
    <p:sldId id="298" r:id="rId29"/>
    <p:sldId id="299" r:id="rId30"/>
    <p:sldId id="300" r:id="rId31"/>
    <p:sldId id="301" r:id="rId32"/>
    <p:sldId id="262" r:id="rId33"/>
    <p:sldId id="312" r:id="rId34"/>
    <p:sldId id="313" r:id="rId35"/>
    <p:sldId id="314" r:id="rId36"/>
    <p:sldId id="315" r:id="rId37"/>
    <p:sldId id="263" r:id="rId38"/>
    <p:sldId id="303" r:id="rId39"/>
    <p:sldId id="304" r:id="rId40"/>
    <p:sldId id="305" r:id="rId41"/>
    <p:sldId id="306" r:id="rId42"/>
    <p:sldId id="307" r:id="rId43"/>
    <p:sldId id="308" r:id="rId44"/>
    <p:sldId id="309" r:id="rId45"/>
    <p:sldId id="310" r:id="rId46"/>
    <p:sldId id="311" r:id="rId47"/>
    <p:sldId id="264" r:id="rId48"/>
    <p:sldId id="336" r:id="rId49"/>
    <p:sldId id="337" r:id="rId50"/>
    <p:sldId id="338" r:id="rId51"/>
    <p:sldId id="339" r:id="rId52"/>
    <p:sldId id="340" r:id="rId53"/>
    <p:sldId id="341" r:id="rId54"/>
    <p:sldId id="342" r:id="rId55"/>
    <p:sldId id="343" r:id="rId56"/>
    <p:sldId id="344" r:id="rId57"/>
    <p:sldId id="345" r:id="rId58"/>
    <p:sldId id="346" r:id="rId59"/>
    <p:sldId id="265" r:id="rId60"/>
    <p:sldId id="281" r:id="rId61"/>
    <p:sldId id="364" r:id="rId62"/>
    <p:sldId id="365" r:id="rId63"/>
    <p:sldId id="368" r:id="rId64"/>
    <p:sldId id="366" r:id="rId65"/>
    <p:sldId id="367" r:id="rId66"/>
    <p:sldId id="266" r:id="rId67"/>
    <p:sldId id="358" r:id="rId68"/>
    <p:sldId id="282" r:id="rId69"/>
    <p:sldId id="328" r:id="rId70"/>
    <p:sldId id="327" r:id="rId71"/>
    <p:sldId id="359" r:id="rId72"/>
    <p:sldId id="292" r:id="rId73"/>
    <p:sldId id="286" r:id="rId74"/>
    <p:sldId id="287" r:id="rId75"/>
    <p:sldId id="288" r:id="rId76"/>
    <p:sldId id="289" r:id="rId77"/>
    <p:sldId id="290" r:id="rId78"/>
    <p:sldId id="291" r:id="rId79"/>
    <p:sldId id="285" r:id="rId8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0" d="100"/>
          <a:sy n="90" d="100"/>
        </p:scale>
        <p:origin x="-1392"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notesMaster" Target="notesMasters/notesMaster1.xml"/><Relationship Id="rId82" Type="http://schemas.openxmlformats.org/officeDocument/2006/relationships/printerSettings" Target="printerSettings/printerSettings1.bin"/><Relationship Id="rId83" Type="http://schemas.openxmlformats.org/officeDocument/2006/relationships/presProps" Target="presProps.xml"/><Relationship Id="rId84" Type="http://schemas.openxmlformats.org/officeDocument/2006/relationships/viewProps" Target="viewProps.xml"/><Relationship Id="rId85" Type="http://schemas.openxmlformats.org/officeDocument/2006/relationships/theme" Target="theme/theme1.xml"/><Relationship Id="rId86"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3809B0-2D4A-4375-BA50-18C9521B46F0}"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6D38941E-6E24-4AF7-94AC-579658FC8137}">
      <dgm:prSet phldrT="[Text]"/>
      <dgm:spPr/>
      <dgm:t>
        <a:bodyPr/>
        <a:lstStyle/>
        <a:p>
          <a:r>
            <a:rPr lang="en-US" dirty="0" err="1" smtClean="0"/>
            <a:t>Jenn</a:t>
          </a:r>
          <a:endParaRPr lang="en-US" dirty="0"/>
        </a:p>
      </dgm:t>
    </dgm:pt>
    <dgm:pt modelId="{43A9A167-71F8-48E4-8676-71CC6C5E8813}" type="parTrans" cxnId="{F8522CB7-D942-4E63-AD7A-A8E601727860}">
      <dgm:prSet/>
      <dgm:spPr/>
      <dgm:t>
        <a:bodyPr/>
        <a:lstStyle/>
        <a:p>
          <a:endParaRPr lang="en-US"/>
        </a:p>
      </dgm:t>
    </dgm:pt>
    <dgm:pt modelId="{3045239F-A9CA-4D88-B467-A6869500C2C5}" type="sibTrans" cxnId="{F8522CB7-D942-4E63-AD7A-A8E601727860}">
      <dgm:prSet/>
      <dgm:spPr/>
      <dgm:t>
        <a:bodyPr/>
        <a:lstStyle/>
        <a:p>
          <a:endParaRPr lang="en-US"/>
        </a:p>
      </dgm:t>
    </dgm:pt>
    <dgm:pt modelId="{818EEFFF-8459-47F7-9C4A-46FCE4CE6E52}">
      <dgm:prSet phldrT="[Text]"/>
      <dgm:spPr/>
      <dgm:t>
        <a:bodyPr/>
        <a:lstStyle/>
        <a:p>
          <a:r>
            <a:rPr lang="en-US" dirty="0" smtClean="0"/>
            <a:t>Verizon</a:t>
          </a:r>
          <a:endParaRPr lang="en-US" dirty="0"/>
        </a:p>
      </dgm:t>
    </dgm:pt>
    <dgm:pt modelId="{15C7B350-6CEA-4502-B584-40B77EAB6337}" type="parTrans" cxnId="{48C82CFE-6F8B-4FE2-9DA6-EE12D868A93B}">
      <dgm:prSet/>
      <dgm:spPr/>
      <dgm:t>
        <a:bodyPr/>
        <a:lstStyle/>
        <a:p>
          <a:endParaRPr lang="en-US"/>
        </a:p>
      </dgm:t>
    </dgm:pt>
    <dgm:pt modelId="{445A79E2-0B2A-475E-B068-1E88D1930ECB}" type="sibTrans" cxnId="{48C82CFE-6F8B-4FE2-9DA6-EE12D868A93B}">
      <dgm:prSet/>
      <dgm:spPr/>
      <dgm:t>
        <a:bodyPr/>
        <a:lstStyle/>
        <a:p>
          <a:endParaRPr lang="en-US"/>
        </a:p>
      </dgm:t>
    </dgm:pt>
    <dgm:pt modelId="{F89A61DA-5B55-486D-9CB6-F6E718EEFFE4}">
      <dgm:prSet phldrT="[Text]"/>
      <dgm:spPr/>
      <dgm:t>
        <a:bodyPr/>
        <a:lstStyle/>
        <a:p>
          <a:r>
            <a:rPr lang="en-US" dirty="0" err="1" smtClean="0"/>
            <a:t>Berga</a:t>
          </a:r>
          <a:endParaRPr lang="en-US" dirty="0" smtClean="0"/>
        </a:p>
      </dgm:t>
    </dgm:pt>
    <dgm:pt modelId="{716073AA-AA4B-45BE-9373-74F04BA01116}" type="parTrans" cxnId="{5D02B5B0-030D-43EE-979D-DF90BC5C94D2}">
      <dgm:prSet/>
      <dgm:spPr/>
      <dgm:t>
        <a:bodyPr/>
        <a:lstStyle/>
        <a:p>
          <a:endParaRPr lang="en-US"/>
        </a:p>
      </dgm:t>
    </dgm:pt>
    <dgm:pt modelId="{BD22C97F-4DED-4DB1-8378-2F60E32BB148}" type="sibTrans" cxnId="{5D02B5B0-030D-43EE-979D-DF90BC5C94D2}">
      <dgm:prSet/>
      <dgm:spPr/>
      <dgm:t>
        <a:bodyPr/>
        <a:lstStyle/>
        <a:p>
          <a:endParaRPr lang="en-US"/>
        </a:p>
      </dgm:t>
    </dgm:pt>
    <dgm:pt modelId="{AD80594E-48B3-47C2-B8A9-AE59521917D6}">
      <dgm:prSet phldrT="[Text]"/>
      <dgm:spPr/>
      <dgm:t>
        <a:bodyPr/>
        <a:lstStyle/>
        <a:p>
          <a:r>
            <a:rPr lang="en-US" dirty="0" smtClean="0"/>
            <a:t>Roberts</a:t>
          </a:r>
          <a:endParaRPr lang="en-US" dirty="0"/>
        </a:p>
      </dgm:t>
    </dgm:pt>
    <dgm:pt modelId="{AA7D2C0C-1E3D-40B5-B12B-B9C6CAA50578}" type="parTrans" cxnId="{C2F0269C-4FD3-4C75-922D-30DAA0CBF460}">
      <dgm:prSet/>
      <dgm:spPr/>
      <dgm:t>
        <a:bodyPr/>
        <a:lstStyle/>
        <a:p>
          <a:endParaRPr lang="en-US"/>
        </a:p>
      </dgm:t>
    </dgm:pt>
    <dgm:pt modelId="{30E8B31E-22A7-4707-9B5E-E84A3E1F381F}" type="sibTrans" cxnId="{C2F0269C-4FD3-4C75-922D-30DAA0CBF460}">
      <dgm:prSet/>
      <dgm:spPr/>
      <dgm:t>
        <a:bodyPr/>
        <a:lstStyle/>
        <a:p>
          <a:endParaRPr lang="en-US"/>
        </a:p>
      </dgm:t>
    </dgm:pt>
    <dgm:pt modelId="{A959E980-87EB-46E6-89ED-762949F9B64E}">
      <dgm:prSet phldrT="[Text]"/>
      <dgm:spPr/>
      <dgm:t>
        <a:bodyPr/>
        <a:lstStyle/>
        <a:p>
          <a:r>
            <a:rPr lang="en-US" dirty="0" smtClean="0"/>
            <a:t>AT&amp;T</a:t>
          </a:r>
          <a:endParaRPr lang="en-US" dirty="0"/>
        </a:p>
      </dgm:t>
    </dgm:pt>
    <dgm:pt modelId="{18D41335-520C-4987-990E-8838626C63AE}" type="parTrans" cxnId="{3650B8E8-8C6C-43F3-96E7-8A814DF13A16}">
      <dgm:prSet/>
      <dgm:spPr/>
      <dgm:t>
        <a:bodyPr/>
        <a:lstStyle/>
        <a:p>
          <a:endParaRPr lang="en-US"/>
        </a:p>
      </dgm:t>
    </dgm:pt>
    <dgm:pt modelId="{9A1F0B7F-05D2-449B-B61A-7F5F521FA76F}" type="sibTrans" cxnId="{3650B8E8-8C6C-43F3-96E7-8A814DF13A16}">
      <dgm:prSet/>
      <dgm:spPr/>
      <dgm:t>
        <a:bodyPr/>
        <a:lstStyle/>
        <a:p>
          <a:endParaRPr lang="en-US"/>
        </a:p>
      </dgm:t>
    </dgm:pt>
    <dgm:pt modelId="{DE2160A7-2751-4699-BB53-66B9BAC4DB05}">
      <dgm:prSet phldrT="[Text]"/>
      <dgm:spPr/>
      <dgm:t>
        <a:bodyPr/>
        <a:lstStyle/>
        <a:p>
          <a:r>
            <a:rPr lang="en-US" dirty="0" smtClean="0"/>
            <a:t>Horowitz</a:t>
          </a:r>
          <a:endParaRPr lang="en-US" dirty="0"/>
        </a:p>
      </dgm:t>
    </dgm:pt>
    <dgm:pt modelId="{9374CC8F-937B-4408-B943-6628104D011A}" type="parTrans" cxnId="{3E6E9CC1-CAF8-4509-89DA-D41B2E892330}">
      <dgm:prSet/>
      <dgm:spPr/>
      <dgm:t>
        <a:bodyPr/>
        <a:lstStyle/>
        <a:p>
          <a:endParaRPr lang="en-US"/>
        </a:p>
      </dgm:t>
    </dgm:pt>
    <dgm:pt modelId="{65E5E94E-2E16-4865-B719-E69EEBC4AC72}" type="sibTrans" cxnId="{3E6E9CC1-CAF8-4509-89DA-D41B2E892330}">
      <dgm:prSet/>
      <dgm:spPr/>
      <dgm:t>
        <a:bodyPr/>
        <a:lstStyle/>
        <a:p>
          <a:endParaRPr lang="en-US"/>
        </a:p>
      </dgm:t>
    </dgm:pt>
    <dgm:pt modelId="{BC6AFEF7-70C5-4CB9-BC7D-B31FF72BAA9A}">
      <dgm:prSet phldrT="[Text]"/>
      <dgm:spPr/>
      <dgm:t>
        <a:bodyPr/>
        <a:lstStyle/>
        <a:p>
          <a:r>
            <a:rPr lang="en-US" dirty="0" smtClean="0"/>
            <a:t>God</a:t>
          </a:r>
          <a:endParaRPr lang="en-US" dirty="0"/>
        </a:p>
      </dgm:t>
    </dgm:pt>
    <dgm:pt modelId="{305CF5B7-5207-4AC6-97DF-EDBA37DD4319}" type="parTrans" cxnId="{F22EECCD-F27A-4B76-8EE7-72D43E92A235}">
      <dgm:prSet/>
      <dgm:spPr/>
      <dgm:t>
        <a:bodyPr/>
        <a:lstStyle/>
        <a:p>
          <a:endParaRPr lang="en-US"/>
        </a:p>
      </dgm:t>
    </dgm:pt>
    <dgm:pt modelId="{B247D062-2185-4E97-BBE8-5EFC0A2EB0F3}" type="sibTrans" cxnId="{F22EECCD-F27A-4B76-8EE7-72D43E92A235}">
      <dgm:prSet/>
      <dgm:spPr/>
      <dgm:t>
        <a:bodyPr/>
        <a:lstStyle/>
        <a:p>
          <a:endParaRPr lang="en-US"/>
        </a:p>
      </dgm:t>
    </dgm:pt>
    <dgm:pt modelId="{96C2F560-C094-4184-84F4-82899418BF95}" type="pres">
      <dgm:prSet presAssocID="{BF3809B0-2D4A-4375-BA50-18C9521B46F0}" presName="hierChild1" presStyleCnt="0">
        <dgm:presLayoutVars>
          <dgm:chPref val="1"/>
          <dgm:dir/>
          <dgm:animOne val="branch"/>
          <dgm:animLvl val="lvl"/>
          <dgm:resizeHandles/>
        </dgm:presLayoutVars>
      </dgm:prSet>
      <dgm:spPr/>
      <dgm:t>
        <a:bodyPr/>
        <a:lstStyle/>
        <a:p>
          <a:endParaRPr lang="en-US"/>
        </a:p>
      </dgm:t>
    </dgm:pt>
    <dgm:pt modelId="{BE507EA2-F55D-4CB5-B5F6-459B4970A318}" type="pres">
      <dgm:prSet presAssocID="{6D38941E-6E24-4AF7-94AC-579658FC8137}" presName="hierRoot1" presStyleCnt="0"/>
      <dgm:spPr/>
    </dgm:pt>
    <dgm:pt modelId="{9AFC1B4C-B855-4046-889F-09C07AD96E04}" type="pres">
      <dgm:prSet presAssocID="{6D38941E-6E24-4AF7-94AC-579658FC8137}" presName="composite" presStyleCnt="0"/>
      <dgm:spPr/>
    </dgm:pt>
    <dgm:pt modelId="{0C7B59A7-C290-4E07-B3A1-A360B66B33FB}" type="pres">
      <dgm:prSet presAssocID="{6D38941E-6E24-4AF7-94AC-579658FC8137}" presName="background" presStyleLbl="node0" presStyleIdx="0" presStyleCnt="1"/>
      <dgm:spPr/>
    </dgm:pt>
    <dgm:pt modelId="{3E7BB73E-27C1-4EE7-BF95-06C914B67B81}" type="pres">
      <dgm:prSet presAssocID="{6D38941E-6E24-4AF7-94AC-579658FC8137}" presName="text" presStyleLbl="fgAcc0" presStyleIdx="0" presStyleCnt="1">
        <dgm:presLayoutVars>
          <dgm:chPref val="3"/>
        </dgm:presLayoutVars>
      </dgm:prSet>
      <dgm:spPr/>
      <dgm:t>
        <a:bodyPr/>
        <a:lstStyle/>
        <a:p>
          <a:endParaRPr lang="en-US"/>
        </a:p>
      </dgm:t>
    </dgm:pt>
    <dgm:pt modelId="{DCB9EDB6-5806-4679-8750-F8EADA2E4690}" type="pres">
      <dgm:prSet presAssocID="{6D38941E-6E24-4AF7-94AC-579658FC8137}" presName="hierChild2" presStyleCnt="0"/>
      <dgm:spPr/>
    </dgm:pt>
    <dgm:pt modelId="{073A9F21-3812-4F86-841E-48451E99EB45}" type="pres">
      <dgm:prSet presAssocID="{15C7B350-6CEA-4502-B584-40B77EAB6337}" presName="Name10" presStyleLbl="parChTrans1D2" presStyleIdx="0" presStyleCnt="2"/>
      <dgm:spPr/>
      <dgm:t>
        <a:bodyPr/>
        <a:lstStyle/>
        <a:p>
          <a:endParaRPr lang="en-US"/>
        </a:p>
      </dgm:t>
    </dgm:pt>
    <dgm:pt modelId="{904EFAB7-3EF5-42D4-853C-0FF2CE2AABAE}" type="pres">
      <dgm:prSet presAssocID="{818EEFFF-8459-47F7-9C4A-46FCE4CE6E52}" presName="hierRoot2" presStyleCnt="0"/>
      <dgm:spPr/>
    </dgm:pt>
    <dgm:pt modelId="{379118A6-8E5A-4DCE-9CA7-56579D212484}" type="pres">
      <dgm:prSet presAssocID="{818EEFFF-8459-47F7-9C4A-46FCE4CE6E52}" presName="composite2" presStyleCnt="0"/>
      <dgm:spPr/>
    </dgm:pt>
    <dgm:pt modelId="{1481E4D0-2D51-45E7-946F-84AE05B2E52A}" type="pres">
      <dgm:prSet presAssocID="{818EEFFF-8459-47F7-9C4A-46FCE4CE6E52}" presName="background2" presStyleLbl="node2" presStyleIdx="0" presStyleCnt="2"/>
      <dgm:spPr/>
    </dgm:pt>
    <dgm:pt modelId="{AE5E9ACE-D184-44B6-86E9-BE92CB96D5CD}" type="pres">
      <dgm:prSet presAssocID="{818EEFFF-8459-47F7-9C4A-46FCE4CE6E52}" presName="text2" presStyleLbl="fgAcc2" presStyleIdx="0" presStyleCnt="2">
        <dgm:presLayoutVars>
          <dgm:chPref val="3"/>
        </dgm:presLayoutVars>
      </dgm:prSet>
      <dgm:spPr/>
      <dgm:t>
        <a:bodyPr/>
        <a:lstStyle/>
        <a:p>
          <a:endParaRPr lang="en-US"/>
        </a:p>
      </dgm:t>
    </dgm:pt>
    <dgm:pt modelId="{F5AF104B-DC06-45D5-B6C2-CB742B2B27E5}" type="pres">
      <dgm:prSet presAssocID="{818EEFFF-8459-47F7-9C4A-46FCE4CE6E52}" presName="hierChild3" presStyleCnt="0"/>
      <dgm:spPr/>
    </dgm:pt>
    <dgm:pt modelId="{FA309565-FE16-4082-96EC-D071D7A8D490}" type="pres">
      <dgm:prSet presAssocID="{716073AA-AA4B-45BE-9373-74F04BA01116}" presName="Name17" presStyleLbl="parChTrans1D3" presStyleIdx="0" presStyleCnt="4"/>
      <dgm:spPr/>
      <dgm:t>
        <a:bodyPr/>
        <a:lstStyle/>
        <a:p>
          <a:endParaRPr lang="en-US"/>
        </a:p>
      </dgm:t>
    </dgm:pt>
    <dgm:pt modelId="{876D0434-3A5F-4099-B8AC-E112FFB241E5}" type="pres">
      <dgm:prSet presAssocID="{F89A61DA-5B55-486D-9CB6-F6E718EEFFE4}" presName="hierRoot3" presStyleCnt="0"/>
      <dgm:spPr/>
    </dgm:pt>
    <dgm:pt modelId="{03598580-60FD-48C7-9A67-B636D7C6828D}" type="pres">
      <dgm:prSet presAssocID="{F89A61DA-5B55-486D-9CB6-F6E718EEFFE4}" presName="composite3" presStyleCnt="0"/>
      <dgm:spPr/>
    </dgm:pt>
    <dgm:pt modelId="{EB9324DF-6E95-40F7-8437-F88872BDF185}" type="pres">
      <dgm:prSet presAssocID="{F89A61DA-5B55-486D-9CB6-F6E718EEFFE4}" presName="background3" presStyleLbl="node3" presStyleIdx="0" presStyleCnt="4"/>
      <dgm:spPr/>
    </dgm:pt>
    <dgm:pt modelId="{DF1E7FA3-CF02-47E8-9C30-70909F3B5C65}" type="pres">
      <dgm:prSet presAssocID="{F89A61DA-5B55-486D-9CB6-F6E718EEFFE4}" presName="text3" presStyleLbl="fgAcc3" presStyleIdx="0" presStyleCnt="4">
        <dgm:presLayoutVars>
          <dgm:chPref val="3"/>
        </dgm:presLayoutVars>
      </dgm:prSet>
      <dgm:spPr/>
      <dgm:t>
        <a:bodyPr/>
        <a:lstStyle/>
        <a:p>
          <a:endParaRPr lang="en-US"/>
        </a:p>
      </dgm:t>
    </dgm:pt>
    <dgm:pt modelId="{CD4800C3-FD1E-464B-ADA5-9F2CBC9B9B94}" type="pres">
      <dgm:prSet presAssocID="{F89A61DA-5B55-486D-9CB6-F6E718EEFFE4}" presName="hierChild4" presStyleCnt="0"/>
      <dgm:spPr/>
    </dgm:pt>
    <dgm:pt modelId="{20A82EAD-A452-4947-BC85-C8714CDC6826}" type="pres">
      <dgm:prSet presAssocID="{AA7D2C0C-1E3D-40B5-B12B-B9C6CAA50578}" presName="Name17" presStyleLbl="parChTrans1D3" presStyleIdx="1" presStyleCnt="4"/>
      <dgm:spPr/>
      <dgm:t>
        <a:bodyPr/>
        <a:lstStyle/>
        <a:p>
          <a:endParaRPr lang="en-US"/>
        </a:p>
      </dgm:t>
    </dgm:pt>
    <dgm:pt modelId="{14AD6699-539C-45A6-8570-D535DB8298D5}" type="pres">
      <dgm:prSet presAssocID="{AD80594E-48B3-47C2-B8A9-AE59521917D6}" presName="hierRoot3" presStyleCnt="0"/>
      <dgm:spPr/>
    </dgm:pt>
    <dgm:pt modelId="{67ED59D0-6783-439A-979A-AA1610897155}" type="pres">
      <dgm:prSet presAssocID="{AD80594E-48B3-47C2-B8A9-AE59521917D6}" presName="composite3" presStyleCnt="0"/>
      <dgm:spPr/>
    </dgm:pt>
    <dgm:pt modelId="{B702D7CB-0D43-4F94-A1A1-2354BAF26471}" type="pres">
      <dgm:prSet presAssocID="{AD80594E-48B3-47C2-B8A9-AE59521917D6}" presName="background3" presStyleLbl="node3" presStyleIdx="1" presStyleCnt="4"/>
      <dgm:spPr/>
    </dgm:pt>
    <dgm:pt modelId="{8F6277FF-D4E2-4B5B-A26A-708F8D9FB88B}" type="pres">
      <dgm:prSet presAssocID="{AD80594E-48B3-47C2-B8A9-AE59521917D6}" presName="text3" presStyleLbl="fgAcc3" presStyleIdx="1" presStyleCnt="4">
        <dgm:presLayoutVars>
          <dgm:chPref val="3"/>
        </dgm:presLayoutVars>
      </dgm:prSet>
      <dgm:spPr/>
      <dgm:t>
        <a:bodyPr/>
        <a:lstStyle/>
        <a:p>
          <a:endParaRPr lang="en-US"/>
        </a:p>
      </dgm:t>
    </dgm:pt>
    <dgm:pt modelId="{DC6EBA8B-C9B1-4EB0-A2BA-A27176AB3BC7}" type="pres">
      <dgm:prSet presAssocID="{AD80594E-48B3-47C2-B8A9-AE59521917D6}" presName="hierChild4" presStyleCnt="0"/>
      <dgm:spPr/>
    </dgm:pt>
    <dgm:pt modelId="{6046C913-C0D0-4E94-AB67-5EED894ACFC6}" type="pres">
      <dgm:prSet presAssocID="{18D41335-520C-4987-990E-8838626C63AE}" presName="Name10" presStyleLbl="parChTrans1D2" presStyleIdx="1" presStyleCnt="2"/>
      <dgm:spPr/>
      <dgm:t>
        <a:bodyPr/>
        <a:lstStyle/>
        <a:p>
          <a:endParaRPr lang="en-US"/>
        </a:p>
      </dgm:t>
    </dgm:pt>
    <dgm:pt modelId="{47EABFF4-34E9-412C-B129-7E9E3FF31416}" type="pres">
      <dgm:prSet presAssocID="{A959E980-87EB-46E6-89ED-762949F9B64E}" presName="hierRoot2" presStyleCnt="0"/>
      <dgm:spPr/>
    </dgm:pt>
    <dgm:pt modelId="{6D7210A2-1E51-4B20-9DDC-15DE2E3B4680}" type="pres">
      <dgm:prSet presAssocID="{A959E980-87EB-46E6-89ED-762949F9B64E}" presName="composite2" presStyleCnt="0"/>
      <dgm:spPr/>
    </dgm:pt>
    <dgm:pt modelId="{F9AF577B-964B-40D5-85CA-504CA5D5865D}" type="pres">
      <dgm:prSet presAssocID="{A959E980-87EB-46E6-89ED-762949F9B64E}" presName="background2" presStyleLbl="node2" presStyleIdx="1" presStyleCnt="2"/>
      <dgm:spPr/>
    </dgm:pt>
    <dgm:pt modelId="{51AA717F-0930-49B6-ABC4-27715252FE5D}" type="pres">
      <dgm:prSet presAssocID="{A959E980-87EB-46E6-89ED-762949F9B64E}" presName="text2" presStyleLbl="fgAcc2" presStyleIdx="1" presStyleCnt="2">
        <dgm:presLayoutVars>
          <dgm:chPref val="3"/>
        </dgm:presLayoutVars>
      </dgm:prSet>
      <dgm:spPr/>
      <dgm:t>
        <a:bodyPr/>
        <a:lstStyle/>
        <a:p>
          <a:endParaRPr lang="en-US"/>
        </a:p>
      </dgm:t>
    </dgm:pt>
    <dgm:pt modelId="{A6488828-DA03-4078-BC44-9E54E5194B72}" type="pres">
      <dgm:prSet presAssocID="{A959E980-87EB-46E6-89ED-762949F9B64E}" presName="hierChild3" presStyleCnt="0"/>
      <dgm:spPr/>
    </dgm:pt>
    <dgm:pt modelId="{D8EBF82C-0100-4ED6-B59C-15FF38A04125}" type="pres">
      <dgm:prSet presAssocID="{9374CC8F-937B-4408-B943-6628104D011A}" presName="Name17" presStyleLbl="parChTrans1D3" presStyleIdx="2" presStyleCnt="4"/>
      <dgm:spPr/>
      <dgm:t>
        <a:bodyPr/>
        <a:lstStyle/>
        <a:p>
          <a:endParaRPr lang="en-US"/>
        </a:p>
      </dgm:t>
    </dgm:pt>
    <dgm:pt modelId="{BA975338-F5CF-4D90-946C-2634276A346E}" type="pres">
      <dgm:prSet presAssocID="{DE2160A7-2751-4699-BB53-66B9BAC4DB05}" presName="hierRoot3" presStyleCnt="0"/>
      <dgm:spPr/>
    </dgm:pt>
    <dgm:pt modelId="{828FAC37-37A8-4F16-9285-D75115A584A5}" type="pres">
      <dgm:prSet presAssocID="{DE2160A7-2751-4699-BB53-66B9BAC4DB05}" presName="composite3" presStyleCnt="0"/>
      <dgm:spPr/>
    </dgm:pt>
    <dgm:pt modelId="{594AF132-EDA7-4127-BE6A-E1AF547C7328}" type="pres">
      <dgm:prSet presAssocID="{DE2160A7-2751-4699-BB53-66B9BAC4DB05}" presName="background3" presStyleLbl="node3" presStyleIdx="2" presStyleCnt="4"/>
      <dgm:spPr/>
    </dgm:pt>
    <dgm:pt modelId="{F767EC55-727C-499D-BC9D-ADC13E435F5A}" type="pres">
      <dgm:prSet presAssocID="{DE2160A7-2751-4699-BB53-66B9BAC4DB05}" presName="text3" presStyleLbl="fgAcc3" presStyleIdx="2" presStyleCnt="4">
        <dgm:presLayoutVars>
          <dgm:chPref val="3"/>
        </dgm:presLayoutVars>
      </dgm:prSet>
      <dgm:spPr/>
      <dgm:t>
        <a:bodyPr/>
        <a:lstStyle/>
        <a:p>
          <a:endParaRPr lang="en-US"/>
        </a:p>
      </dgm:t>
    </dgm:pt>
    <dgm:pt modelId="{0E2457E3-8B5E-441E-8A24-6E5B2106BF98}" type="pres">
      <dgm:prSet presAssocID="{DE2160A7-2751-4699-BB53-66B9BAC4DB05}" presName="hierChild4" presStyleCnt="0"/>
      <dgm:spPr/>
    </dgm:pt>
    <dgm:pt modelId="{13A30468-2E13-4652-AF42-F42F4A2F9C1B}" type="pres">
      <dgm:prSet presAssocID="{305CF5B7-5207-4AC6-97DF-EDBA37DD4319}" presName="Name17" presStyleLbl="parChTrans1D3" presStyleIdx="3" presStyleCnt="4"/>
      <dgm:spPr/>
      <dgm:t>
        <a:bodyPr/>
        <a:lstStyle/>
        <a:p>
          <a:endParaRPr lang="en-US"/>
        </a:p>
      </dgm:t>
    </dgm:pt>
    <dgm:pt modelId="{1D492B80-3AC2-40AC-A40F-EC75932E0520}" type="pres">
      <dgm:prSet presAssocID="{BC6AFEF7-70C5-4CB9-BC7D-B31FF72BAA9A}" presName="hierRoot3" presStyleCnt="0"/>
      <dgm:spPr/>
    </dgm:pt>
    <dgm:pt modelId="{28D1A73E-A8E6-439A-A7C1-962C3E9B98D0}" type="pres">
      <dgm:prSet presAssocID="{BC6AFEF7-70C5-4CB9-BC7D-B31FF72BAA9A}" presName="composite3" presStyleCnt="0"/>
      <dgm:spPr/>
    </dgm:pt>
    <dgm:pt modelId="{418489A4-2EA9-46CE-99D4-EB846D80AA7A}" type="pres">
      <dgm:prSet presAssocID="{BC6AFEF7-70C5-4CB9-BC7D-B31FF72BAA9A}" presName="background3" presStyleLbl="node3" presStyleIdx="3" presStyleCnt="4"/>
      <dgm:spPr/>
    </dgm:pt>
    <dgm:pt modelId="{E3D2471C-8A22-4458-8273-9C86F9CDEAF8}" type="pres">
      <dgm:prSet presAssocID="{BC6AFEF7-70C5-4CB9-BC7D-B31FF72BAA9A}" presName="text3" presStyleLbl="fgAcc3" presStyleIdx="3" presStyleCnt="4">
        <dgm:presLayoutVars>
          <dgm:chPref val="3"/>
        </dgm:presLayoutVars>
      </dgm:prSet>
      <dgm:spPr/>
      <dgm:t>
        <a:bodyPr/>
        <a:lstStyle/>
        <a:p>
          <a:endParaRPr lang="en-US"/>
        </a:p>
      </dgm:t>
    </dgm:pt>
    <dgm:pt modelId="{F5D4EFE7-847B-4EA5-AACE-78465C52E663}" type="pres">
      <dgm:prSet presAssocID="{BC6AFEF7-70C5-4CB9-BC7D-B31FF72BAA9A}" presName="hierChild4" presStyleCnt="0"/>
      <dgm:spPr/>
    </dgm:pt>
  </dgm:ptLst>
  <dgm:cxnLst>
    <dgm:cxn modelId="{9527B5DD-7301-9D45-8C52-F1E5EB9DFFAD}" type="presOf" srcId="{DE2160A7-2751-4699-BB53-66B9BAC4DB05}" destId="{F767EC55-727C-499D-BC9D-ADC13E435F5A}" srcOrd="0" destOrd="0" presId="urn:microsoft.com/office/officeart/2005/8/layout/hierarchy1"/>
    <dgm:cxn modelId="{5D02B5B0-030D-43EE-979D-DF90BC5C94D2}" srcId="{818EEFFF-8459-47F7-9C4A-46FCE4CE6E52}" destId="{F89A61DA-5B55-486D-9CB6-F6E718EEFFE4}" srcOrd="0" destOrd="0" parTransId="{716073AA-AA4B-45BE-9373-74F04BA01116}" sibTransId="{BD22C97F-4DED-4DB1-8378-2F60E32BB148}"/>
    <dgm:cxn modelId="{EF2704CB-5A41-5A43-A205-458669F7CBA6}" type="presOf" srcId="{AD80594E-48B3-47C2-B8A9-AE59521917D6}" destId="{8F6277FF-D4E2-4B5B-A26A-708F8D9FB88B}" srcOrd="0" destOrd="0" presId="urn:microsoft.com/office/officeart/2005/8/layout/hierarchy1"/>
    <dgm:cxn modelId="{3650B8E8-8C6C-43F3-96E7-8A814DF13A16}" srcId="{6D38941E-6E24-4AF7-94AC-579658FC8137}" destId="{A959E980-87EB-46E6-89ED-762949F9B64E}" srcOrd="1" destOrd="0" parTransId="{18D41335-520C-4987-990E-8838626C63AE}" sibTransId="{9A1F0B7F-05D2-449B-B61A-7F5F521FA76F}"/>
    <dgm:cxn modelId="{ED42B010-3338-1840-B4AD-74850A1FCC39}" type="presOf" srcId="{18D41335-520C-4987-990E-8838626C63AE}" destId="{6046C913-C0D0-4E94-AB67-5EED894ACFC6}" srcOrd="0" destOrd="0" presId="urn:microsoft.com/office/officeart/2005/8/layout/hierarchy1"/>
    <dgm:cxn modelId="{F8522CB7-D942-4E63-AD7A-A8E601727860}" srcId="{BF3809B0-2D4A-4375-BA50-18C9521B46F0}" destId="{6D38941E-6E24-4AF7-94AC-579658FC8137}" srcOrd="0" destOrd="0" parTransId="{43A9A167-71F8-48E4-8676-71CC6C5E8813}" sibTransId="{3045239F-A9CA-4D88-B467-A6869500C2C5}"/>
    <dgm:cxn modelId="{07E3E633-B742-2A45-85C1-44CDEB660743}" type="presOf" srcId="{6D38941E-6E24-4AF7-94AC-579658FC8137}" destId="{3E7BB73E-27C1-4EE7-BF95-06C914B67B81}" srcOrd="0" destOrd="0" presId="urn:microsoft.com/office/officeart/2005/8/layout/hierarchy1"/>
    <dgm:cxn modelId="{25291BD9-EC80-7D47-AC93-4465443B8E76}" type="presOf" srcId="{305CF5B7-5207-4AC6-97DF-EDBA37DD4319}" destId="{13A30468-2E13-4652-AF42-F42F4A2F9C1B}" srcOrd="0" destOrd="0" presId="urn:microsoft.com/office/officeart/2005/8/layout/hierarchy1"/>
    <dgm:cxn modelId="{C38AF5CC-0477-5640-BBA5-EE1AA5043CF2}" type="presOf" srcId="{F89A61DA-5B55-486D-9CB6-F6E718EEFFE4}" destId="{DF1E7FA3-CF02-47E8-9C30-70909F3B5C65}" srcOrd="0" destOrd="0" presId="urn:microsoft.com/office/officeart/2005/8/layout/hierarchy1"/>
    <dgm:cxn modelId="{F22EECCD-F27A-4B76-8EE7-72D43E92A235}" srcId="{A959E980-87EB-46E6-89ED-762949F9B64E}" destId="{BC6AFEF7-70C5-4CB9-BC7D-B31FF72BAA9A}" srcOrd="1" destOrd="0" parTransId="{305CF5B7-5207-4AC6-97DF-EDBA37DD4319}" sibTransId="{B247D062-2185-4E97-BBE8-5EFC0A2EB0F3}"/>
    <dgm:cxn modelId="{881D28D0-6BE2-E245-908A-6CDC7707346B}" type="presOf" srcId="{9374CC8F-937B-4408-B943-6628104D011A}" destId="{D8EBF82C-0100-4ED6-B59C-15FF38A04125}" srcOrd="0" destOrd="0" presId="urn:microsoft.com/office/officeart/2005/8/layout/hierarchy1"/>
    <dgm:cxn modelId="{48C82CFE-6F8B-4FE2-9DA6-EE12D868A93B}" srcId="{6D38941E-6E24-4AF7-94AC-579658FC8137}" destId="{818EEFFF-8459-47F7-9C4A-46FCE4CE6E52}" srcOrd="0" destOrd="0" parTransId="{15C7B350-6CEA-4502-B584-40B77EAB6337}" sibTransId="{445A79E2-0B2A-475E-B068-1E88D1930ECB}"/>
    <dgm:cxn modelId="{3E6E9CC1-CAF8-4509-89DA-D41B2E892330}" srcId="{A959E980-87EB-46E6-89ED-762949F9B64E}" destId="{DE2160A7-2751-4699-BB53-66B9BAC4DB05}" srcOrd="0" destOrd="0" parTransId="{9374CC8F-937B-4408-B943-6628104D011A}" sibTransId="{65E5E94E-2E16-4865-B719-E69EEBC4AC72}"/>
    <dgm:cxn modelId="{8B2B93E3-8C37-D642-A899-D5DD7D145D2D}" type="presOf" srcId="{A959E980-87EB-46E6-89ED-762949F9B64E}" destId="{51AA717F-0930-49B6-ABC4-27715252FE5D}" srcOrd="0" destOrd="0" presId="urn:microsoft.com/office/officeart/2005/8/layout/hierarchy1"/>
    <dgm:cxn modelId="{6423A18B-3824-3A42-9927-061689E824B2}" type="presOf" srcId="{BC6AFEF7-70C5-4CB9-BC7D-B31FF72BAA9A}" destId="{E3D2471C-8A22-4458-8273-9C86F9CDEAF8}" srcOrd="0" destOrd="0" presId="urn:microsoft.com/office/officeart/2005/8/layout/hierarchy1"/>
    <dgm:cxn modelId="{A6832241-EB56-804A-A66D-347DF6559861}" type="presOf" srcId="{AA7D2C0C-1E3D-40B5-B12B-B9C6CAA50578}" destId="{20A82EAD-A452-4947-BC85-C8714CDC6826}" srcOrd="0" destOrd="0" presId="urn:microsoft.com/office/officeart/2005/8/layout/hierarchy1"/>
    <dgm:cxn modelId="{8168CCF2-48FB-9E46-B9D6-93477C63B110}" type="presOf" srcId="{818EEFFF-8459-47F7-9C4A-46FCE4CE6E52}" destId="{AE5E9ACE-D184-44B6-86E9-BE92CB96D5CD}" srcOrd="0" destOrd="0" presId="urn:microsoft.com/office/officeart/2005/8/layout/hierarchy1"/>
    <dgm:cxn modelId="{739F7A55-4873-F448-A861-5826CC5CFDFB}" type="presOf" srcId="{15C7B350-6CEA-4502-B584-40B77EAB6337}" destId="{073A9F21-3812-4F86-841E-48451E99EB45}" srcOrd="0" destOrd="0" presId="urn:microsoft.com/office/officeart/2005/8/layout/hierarchy1"/>
    <dgm:cxn modelId="{C2F0269C-4FD3-4C75-922D-30DAA0CBF460}" srcId="{818EEFFF-8459-47F7-9C4A-46FCE4CE6E52}" destId="{AD80594E-48B3-47C2-B8A9-AE59521917D6}" srcOrd="1" destOrd="0" parTransId="{AA7D2C0C-1E3D-40B5-B12B-B9C6CAA50578}" sibTransId="{30E8B31E-22A7-4707-9B5E-E84A3E1F381F}"/>
    <dgm:cxn modelId="{5F93B32D-8D08-DE40-90C4-B1A7CE4D9582}" type="presOf" srcId="{716073AA-AA4B-45BE-9373-74F04BA01116}" destId="{FA309565-FE16-4082-96EC-D071D7A8D490}" srcOrd="0" destOrd="0" presId="urn:microsoft.com/office/officeart/2005/8/layout/hierarchy1"/>
    <dgm:cxn modelId="{EA1441B4-EDD5-974B-AA5A-371C8C2E90DA}" type="presOf" srcId="{BF3809B0-2D4A-4375-BA50-18C9521B46F0}" destId="{96C2F560-C094-4184-84F4-82899418BF95}" srcOrd="0" destOrd="0" presId="urn:microsoft.com/office/officeart/2005/8/layout/hierarchy1"/>
    <dgm:cxn modelId="{777B45FE-2AFB-AD43-8B07-2D7D080F5E73}" type="presParOf" srcId="{96C2F560-C094-4184-84F4-82899418BF95}" destId="{BE507EA2-F55D-4CB5-B5F6-459B4970A318}" srcOrd="0" destOrd="0" presId="urn:microsoft.com/office/officeart/2005/8/layout/hierarchy1"/>
    <dgm:cxn modelId="{4D90B81B-A193-CE48-AC83-D88CE9B2D237}" type="presParOf" srcId="{BE507EA2-F55D-4CB5-B5F6-459B4970A318}" destId="{9AFC1B4C-B855-4046-889F-09C07AD96E04}" srcOrd="0" destOrd="0" presId="urn:microsoft.com/office/officeart/2005/8/layout/hierarchy1"/>
    <dgm:cxn modelId="{EEB1A50C-2EF7-6F4F-B714-2DA7B8F7CF46}" type="presParOf" srcId="{9AFC1B4C-B855-4046-889F-09C07AD96E04}" destId="{0C7B59A7-C290-4E07-B3A1-A360B66B33FB}" srcOrd="0" destOrd="0" presId="urn:microsoft.com/office/officeart/2005/8/layout/hierarchy1"/>
    <dgm:cxn modelId="{293D8448-80E1-AE46-9631-96F3CFC3B137}" type="presParOf" srcId="{9AFC1B4C-B855-4046-889F-09C07AD96E04}" destId="{3E7BB73E-27C1-4EE7-BF95-06C914B67B81}" srcOrd="1" destOrd="0" presId="urn:microsoft.com/office/officeart/2005/8/layout/hierarchy1"/>
    <dgm:cxn modelId="{4A617D05-43FF-9143-8BE1-EF55CB564BD2}" type="presParOf" srcId="{BE507EA2-F55D-4CB5-B5F6-459B4970A318}" destId="{DCB9EDB6-5806-4679-8750-F8EADA2E4690}" srcOrd="1" destOrd="0" presId="urn:microsoft.com/office/officeart/2005/8/layout/hierarchy1"/>
    <dgm:cxn modelId="{1D1690CD-5557-8C47-8728-7D37FE4600EE}" type="presParOf" srcId="{DCB9EDB6-5806-4679-8750-F8EADA2E4690}" destId="{073A9F21-3812-4F86-841E-48451E99EB45}" srcOrd="0" destOrd="0" presId="urn:microsoft.com/office/officeart/2005/8/layout/hierarchy1"/>
    <dgm:cxn modelId="{E49A80E5-6FD5-A040-BAB4-8FE04871911B}" type="presParOf" srcId="{DCB9EDB6-5806-4679-8750-F8EADA2E4690}" destId="{904EFAB7-3EF5-42D4-853C-0FF2CE2AABAE}" srcOrd="1" destOrd="0" presId="urn:microsoft.com/office/officeart/2005/8/layout/hierarchy1"/>
    <dgm:cxn modelId="{35C1BE70-1FB1-5B4D-A8FF-51E4CE805D7F}" type="presParOf" srcId="{904EFAB7-3EF5-42D4-853C-0FF2CE2AABAE}" destId="{379118A6-8E5A-4DCE-9CA7-56579D212484}" srcOrd="0" destOrd="0" presId="urn:microsoft.com/office/officeart/2005/8/layout/hierarchy1"/>
    <dgm:cxn modelId="{FAD5B25E-4F50-564B-937C-2B859290E100}" type="presParOf" srcId="{379118A6-8E5A-4DCE-9CA7-56579D212484}" destId="{1481E4D0-2D51-45E7-946F-84AE05B2E52A}" srcOrd="0" destOrd="0" presId="urn:microsoft.com/office/officeart/2005/8/layout/hierarchy1"/>
    <dgm:cxn modelId="{C262367C-DD3C-454E-803A-1F0F948F769D}" type="presParOf" srcId="{379118A6-8E5A-4DCE-9CA7-56579D212484}" destId="{AE5E9ACE-D184-44B6-86E9-BE92CB96D5CD}" srcOrd="1" destOrd="0" presId="urn:microsoft.com/office/officeart/2005/8/layout/hierarchy1"/>
    <dgm:cxn modelId="{33F0C0EE-980B-D242-8800-5DEA8F95F367}" type="presParOf" srcId="{904EFAB7-3EF5-42D4-853C-0FF2CE2AABAE}" destId="{F5AF104B-DC06-45D5-B6C2-CB742B2B27E5}" srcOrd="1" destOrd="0" presId="urn:microsoft.com/office/officeart/2005/8/layout/hierarchy1"/>
    <dgm:cxn modelId="{F4ED5225-BE1F-CF4F-BA82-0F0818AAB0B2}" type="presParOf" srcId="{F5AF104B-DC06-45D5-B6C2-CB742B2B27E5}" destId="{FA309565-FE16-4082-96EC-D071D7A8D490}" srcOrd="0" destOrd="0" presId="urn:microsoft.com/office/officeart/2005/8/layout/hierarchy1"/>
    <dgm:cxn modelId="{15B7D779-7A22-E841-8788-8BC5DC826544}" type="presParOf" srcId="{F5AF104B-DC06-45D5-B6C2-CB742B2B27E5}" destId="{876D0434-3A5F-4099-B8AC-E112FFB241E5}" srcOrd="1" destOrd="0" presId="urn:microsoft.com/office/officeart/2005/8/layout/hierarchy1"/>
    <dgm:cxn modelId="{0C63FA4F-1CBB-504E-927A-F8F9A7345740}" type="presParOf" srcId="{876D0434-3A5F-4099-B8AC-E112FFB241E5}" destId="{03598580-60FD-48C7-9A67-B636D7C6828D}" srcOrd="0" destOrd="0" presId="urn:microsoft.com/office/officeart/2005/8/layout/hierarchy1"/>
    <dgm:cxn modelId="{D19CA0F1-3624-0A40-83DD-A46197BF707A}" type="presParOf" srcId="{03598580-60FD-48C7-9A67-B636D7C6828D}" destId="{EB9324DF-6E95-40F7-8437-F88872BDF185}" srcOrd="0" destOrd="0" presId="urn:microsoft.com/office/officeart/2005/8/layout/hierarchy1"/>
    <dgm:cxn modelId="{A4EAAD3A-D28C-4144-9862-68531ECA1BA6}" type="presParOf" srcId="{03598580-60FD-48C7-9A67-B636D7C6828D}" destId="{DF1E7FA3-CF02-47E8-9C30-70909F3B5C65}" srcOrd="1" destOrd="0" presId="urn:microsoft.com/office/officeart/2005/8/layout/hierarchy1"/>
    <dgm:cxn modelId="{4597D49A-BCEB-7449-B1FF-1D20417D6BAD}" type="presParOf" srcId="{876D0434-3A5F-4099-B8AC-E112FFB241E5}" destId="{CD4800C3-FD1E-464B-ADA5-9F2CBC9B9B94}" srcOrd="1" destOrd="0" presId="urn:microsoft.com/office/officeart/2005/8/layout/hierarchy1"/>
    <dgm:cxn modelId="{6B23CFE1-8523-A049-8052-60AC224B282D}" type="presParOf" srcId="{F5AF104B-DC06-45D5-B6C2-CB742B2B27E5}" destId="{20A82EAD-A452-4947-BC85-C8714CDC6826}" srcOrd="2" destOrd="0" presId="urn:microsoft.com/office/officeart/2005/8/layout/hierarchy1"/>
    <dgm:cxn modelId="{2803C58F-B190-7A45-A2C7-767F95276E25}" type="presParOf" srcId="{F5AF104B-DC06-45D5-B6C2-CB742B2B27E5}" destId="{14AD6699-539C-45A6-8570-D535DB8298D5}" srcOrd="3" destOrd="0" presId="urn:microsoft.com/office/officeart/2005/8/layout/hierarchy1"/>
    <dgm:cxn modelId="{E0331C09-B13E-D54A-B916-9CA2E062930E}" type="presParOf" srcId="{14AD6699-539C-45A6-8570-D535DB8298D5}" destId="{67ED59D0-6783-439A-979A-AA1610897155}" srcOrd="0" destOrd="0" presId="urn:microsoft.com/office/officeart/2005/8/layout/hierarchy1"/>
    <dgm:cxn modelId="{2950E716-638F-2147-A97E-847DAF2FF76D}" type="presParOf" srcId="{67ED59D0-6783-439A-979A-AA1610897155}" destId="{B702D7CB-0D43-4F94-A1A1-2354BAF26471}" srcOrd="0" destOrd="0" presId="urn:microsoft.com/office/officeart/2005/8/layout/hierarchy1"/>
    <dgm:cxn modelId="{44C321E9-359C-1141-892A-339365499D39}" type="presParOf" srcId="{67ED59D0-6783-439A-979A-AA1610897155}" destId="{8F6277FF-D4E2-4B5B-A26A-708F8D9FB88B}" srcOrd="1" destOrd="0" presId="urn:microsoft.com/office/officeart/2005/8/layout/hierarchy1"/>
    <dgm:cxn modelId="{D79F3807-BE2B-2147-A7A6-55D7B77CA475}" type="presParOf" srcId="{14AD6699-539C-45A6-8570-D535DB8298D5}" destId="{DC6EBA8B-C9B1-4EB0-A2BA-A27176AB3BC7}" srcOrd="1" destOrd="0" presId="urn:microsoft.com/office/officeart/2005/8/layout/hierarchy1"/>
    <dgm:cxn modelId="{741BDD07-0A24-9C48-99A4-DF6183DE9367}" type="presParOf" srcId="{DCB9EDB6-5806-4679-8750-F8EADA2E4690}" destId="{6046C913-C0D0-4E94-AB67-5EED894ACFC6}" srcOrd="2" destOrd="0" presId="urn:microsoft.com/office/officeart/2005/8/layout/hierarchy1"/>
    <dgm:cxn modelId="{3A837E04-E5BC-1B42-B336-C3F31EDD4FBA}" type="presParOf" srcId="{DCB9EDB6-5806-4679-8750-F8EADA2E4690}" destId="{47EABFF4-34E9-412C-B129-7E9E3FF31416}" srcOrd="3" destOrd="0" presId="urn:microsoft.com/office/officeart/2005/8/layout/hierarchy1"/>
    <dgm:cxn modelId="{703D0EFC-2B9A-3546-A8CF-2F976B9E6A95}" type="presParOf" srcId="{47EABFF4-34E9-412C-B129-7E9E3FF31416}" destId="{6D7210A2-1E51-4B20-9DDC-15DE2E3B4680}" srcOrd="0" destOrd="0" presId="urn:microsoft.com/office/officeart/2005/8/layout/hierarchy1"/>
    <dgm:cxn modelId="{DEA29F8F-54F6-7A41-B1FB-681E1DD7248C}" type="presParOf" srcId="{6D7210A2-1E51-4B20-9DDC-15DE2E3B4680}" destId="{F9AF577B-964B-40D5-85CA-504CA5D5865D}" srcOrd="0" destOrd="0" presId="urn:microsoft.com/office/officeart/2005/8/layout/hierarchy1"/>
    <dgm:cxn modelId="{9D6CAA7A-3BB8-BE4C-B833-4F2890456FCC}" type="presParOf" srcId="{6D7210A2-1E51-4B20-9DDC-15DE2E3B4680}" destId="{51AA717F-0930-49B6-ABC4-27715252FE5D}" srcOrd="1" destOrd="0" presId="urn:microsoft.com/office/officeart/2005/8/layout/hierarchy1"/>
    <dgm:cxn modelId="{4AA4DB29-4ADC-FB40-AA27-F06C256BA3F3}" type="presParOf" srcId="{47EABFF4-34E9-412C-B129-7E9E3FF31416}" destId="{A6488828-DA03-4078-BC44-9E54E5194B72}" srcOrd="1" destOrd="0" presId="urn:microsoft.com/office/officeart/2005/8/layout/hierarchy1"/>
    <dgm:cxn modelId="{537AF114-5F13-394A-8275-787A02A722B5}" type="presParOf" srcId="{A6488828-DA03-4078-BC44-9E54E5194B72}" destId="{D8EBF82C-0100-4ED6-B59C-15FF38A04125}" srcOrd="0" destOrd="0" presId="urn:microsoft.com/office/officeart/2005/8/layout/hierarchy1"/>
    <dgm:cxn modelId="{4C51F481-00F2-4C40-93A0-9E36D5A44DA5}" type="presParOf" srcId="{A6488828-DA03-4078-BC44-9E54E5194B72}" destId="{BA975338-F5CF-4D90-946C-2634276A346E}" srcOrd="1" destOrd="0" presId="urn:microsoft.com/office/officeart/2005/8/layout/hierarchy1"/>
    <dgm:cxn modelId="{E0795DE6-3A7F-E54D-8B00-F9D50ACBF0C2}" type="presParOf" srcId="{BA975338-F5CF-4D90-946C-2634276A346E}" destId="{828FAC37-37A8-4F16-9285-D75115A584A5}" srcOrd="0" destOrd="0" presId="urn:microsoft.com/office/officeart/2005/8/layout/hierarchy1"/>
    <dgm:cxn modelId="{758FD942-AFBB-0449-B002-98D2DFD0CA35}" type="presParOf" srcId="{828FAC37-37A8-4F16-9285-D75115A584A5}" destId="{594AF132-EDA7-4127-BE6A-E1AF547C7328}" srcOrd="0" destOrd="0" presId="urn:microsoft.com/office/officeart/2005/8/layout/hierarchy1"/>
    <dgm:cxn modelId="{A935B54F-22E1-DE40-B738-62A94BEA4AE1}" type="presParOf" srcId="{828FAC37-37A8-4F16-9285-D75115A584A5}" destId="{F767EC55-727C-499D-BC9D-ADC13E435F5A}" srcOrd="1" destOrd="0" presId="urn:microsoft.com/office/officeart/2005/8/layout/hierarchy1"/>
    <dgm:cxn modelId="{5C34E858-458F-F04C-96BC-737408FDC001}" type="presParOf" srcId="{BA975338-F5CF-4D90-946C-2634276A346E}" destId="{0E2457E3-8B5E-441E-8A24-6E5B2106BF98}" srcOrd="1" destOrd="0" presId="urn:microsoft.com/office/officeart/2005/8/layout/hierarchy1"/>
    <dgm:cxn modelId="{C0FAACC1-DD7A-D94E-B7F4-F3136B0D36DF}" type="presParOf" srcId="{A6488828-DA03-4078-BC44-9E54E5194B72}" destId="{13A30468-2E13-4652-AF42-F42F4A2F9C1B}" srcOrd="2" destOrd="0" presId="urn:microsoft.com/office/officeart/2005/8/layout/hierarchy1"/>
    <dgm:cxn modelId="{47603785-4358-3A42-94DF-527A3B343211}" type="presParOf" srcId="{A6488828-DA03-4078-BC44-9E54E5194B72}" destId="{1D492B80-3AC2-40AC-A40F-EC75932E0520}" srcOrd="3" destOrd="0" presId="urn:microsoft.com/office/officeart/2005/8/layout/hierarchy1"/>
    <dgm:cxn modelId="{CC858A22-4332-8C48-BBB5-41A064341D0A}" type="presParOf" srcId="{1D492B80-3AC2-40AC-A40F-EC75932E0520}" destId="{28D1A73E-A8E6-439A-A7C1-962C3E9B98D0}" srcOrd="0" destOrd="0" presId="urn:microsoft.com/office/officeart/2005/8/layout/hierarchy1"/>
    <dgm:cxn modelId="{BE4D64E0-D013-1247-97BD-6CE1A0C052A3}" type="presParOf" srcId="{28D1A73E-A8E6-439A-A7C1-962C3E9B98D0}" destId="{418489A4-2EA9-46CE-99D4-EB846D80AA7A}" srcOrd="0" destOrd="0" presId="urn:microsoft.com/office/officeart/2005/8/layout/hierarchy1"/>
    <dgm:cxn modelId="{F9E31776-508C-2543-9B1C-26CAF608CCBC}" type="presParOf" srcId="{28D1A73E-A8E6-439A-A7C1-962C3E9B98D0}" destId="{E3D2471C-8A22-4458-8273-9C86F9CDEAF8}" srcOrd="1" destOrd="0" presId="urn:microsoft.com/office/officeart/2005/8/layout/hierarchy1"/>
    <dgm:cxn modelId="{08D7A4FB-5E0D-124D-9D61-2D6976ABD68D}" type="presParOf" srcId="{1D492B80-3AC2-40AC-A40F-EC75932E0520}" destId="{F5D4EFE7-847B-4EA5-AACE-78465C52E663}"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A30468-2E13-4652-AF42-F42F4A2F9C1B}">
      <dsp:nvSpPr>
        <dsp:cNvPr id="0" name=""/>
        <dsp:cNvSpPr/>
      </dsp:nvSpPr>
      <dsp:spPr>
        <a:xfrm>
          <a:off x="6123176" y="2718691"/>
          <a:ext cx="1052006" cy="500659"/>
        </a:xfrm>
        <a:custGeom>
          <a:avLst/>
          <a:gdLst/>
          <a:ahLst/>
          <a:cxnLst/>
          <a:rect l="0" t="0" r="0" b="0"/>
          <a:pathLst>
            <a:path>
              <a:moveTo>
                <a:pt x="0" y="0"/>
              </a:moveTo>
              <a:lnTo>
                <a:pt x="0" y="341184"/>
              </a:lnTo>
              <a:lnTo>
                <a:pt x="1052006" y="341184"/>
              </a:lnTo>
              <a:lnTo>
                <a:pt x="1052006" y="50065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8EBF82C-0100-4ED6-B59C-15FF38A04125}">
      <dsp:nvSpPr>
        <dsp:cNvPr id="0" name=""/>
        <dsp:cNvSpPr/>
      </dsp:nvSpPr>
      <dsp:spPr>
        <a:xfrm>
          <a:off x="5071169" y="2718691"/>
          <a:ext cx="1052006" cy="500659"/>
        </a:xfrm>
        <a:custGeom>
          <a:avLst/>
          <a:gdLst/>
          <a:ahLst/>
          <a:cxnLst/>
          <a:rect l="0" t="0" r="0" b="0"/>
          <a:pathLst>
            <a:path>
              <a:moveTo>
                <a:pt x="1052006" y="0"/>
              </a:moveTo>
              <a:lnTo>
                <a:pt x="1052006" y="341184"/>
              </a:lnTo>
              <a:lnTo>
                <a:pt x="0" y="341184"/>
              </a:lnTo>
              <a:lnTo>
                <a:pt x="0" y="50065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046C913-C0D0-4E94-AB67-5EED894ACFC6}">
      <dsp:nvSpPr>
        <dsp:cNvPr id="0" name=""/>
        <dsp:cNvSpPr/>
      </dsp:nvSpPr>
      <dsp:spPr>
        <a:xfrm>
          <a:off x="4019163" y="1124901"/>
          <a:ext cx="2104012" cy="500659"/>
        </a:xfrm>
        <a:custGeom>
          <a:avLst/>
          <a:gdLst/>
          <a:ahLst/>
          <a:cxnLst/>
          <a:rect l="0" t="0" r="0" b="0"/>
          <a:pathLst>
            <a:path>
              <a:moveTo>
                <a:pt x="0" y="0"/>
              </a:moveTo>
              <a:lnTo>
                <a:pt x="0" y="341184"/>
              </a:lnTo>
              <a:lnTo>
                <a:pt x="2104012" y="341184"/>
              </a:lnTo>
              <a:lnTo>
                <a:pt x="2104012" y="50065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0A82EAD-A452-4947-BC85-C8714CDC6826}">
      <dsp:nvSpPr>
        <dsp:cNvPr id="0" name=""/>
        <dsp:cNvSpPr/>
      </dsp:nvSpPr>
      <dsp:spPr>
        <a:xfrm>
          <a:off x="1915150" y="2718691"/>
          <a:ext cx="1052006" cy="500659"/>
        </a:xfrm>
        <a:custGeom>
          <a:avLst/>
          <a:gdLst/>
          <a:ahLst/>
          <a:cxnLst/>
          <a:rect l="0" t="0" r="0" b="0"/>
          <a:pathLst>
            <a:path>
              <a:moveTo>
                <a:pt x="0" y="0"/>
              </a:moveTo>
              <a:lnTo>
                <a:pt x="0" y="341184"/>
              </a:lnTo>
              <a:lnTo>
                <a:pt x="1052006" y="341184"/>
              </a:lnTo>
              <a:lnTo>
                <a:pt x="1052006" y="50065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A309565-FE16-4082-96EC-D071D7A8D490}">
      <dsp:nvSpPr>
        <dsp:cNvPr id="0" name=""/>
        <dsp:cNvSpPr/>
      </dsp:nvSpPr>
      <dsp:spPr>
        <a:xfrm>
          <a:off x="863143" y="2718691"/>
          <a:ext cx="1052006" cy="500659"/>
        </a:xfrm>
        <a:custGeom>
          <a:avLst/>
          <a:gdLst/>
          <a:ahLst/>
          <a:cxnLst/>
          <a:rect l="0" t="0" r="0" b="0"/>
          <a:pathLst>
            <a:path>
              <a:moveTo>
                <a:pt x="1052006" y="0"/>
              </a:moveTo>
              <a:lnTo>
                <a:pt x="1052006" y="341184"/>
              </a:lnTo>
              <a:lnTo>
                <a:pt x="0" y="341184"/>
              </a:lnTo>
              <a:lnTo>
                <a:pt x="0" y="50065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3A9F21-3812-4F86-841E-48451E99EB45}">
      <dsp:nvSpPr>
        <dsp:cNvPr id="0" name=""/>
        <dsp:cNvSpPr/>
      </dsp:nvSpPr>
      <dsp:spPr>
        <a:xfrm>
          <a:off x="1915150" y="1124901"/>
          <a:ext cx="2104012" cy="500659"/>
        </a:xfrm>
        <a:custGeom>
          <a:avLst/>
          <a:gdLst/>
          <a:ahLst/>
          <a:cxnLst/>
          <a:rect l="0" t="0" r="0" b="0"/>
          <a:pathLst>
            <a:path>
              <a:moveTo>
                <a:pt x="2104012" y="0"/>
              </a:moveTo>
              <a:lnTo>
                <a:pt x="2104012" y="341184"/>
              </a:lnTo>
              <a:lnTo>
                <a:pt x="0" y="341184"/>
              </a:lnTo>
              <a:lnTo>
                <a:pt x="0" y="50065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C7B59A7-C290-4E07-B3A1-A360B66B33FB}">
      <dsp:nvSpPr>
        <dsp:cNvPr id="0" name=""/>
        <dsp:cNvSpPr/>
      </dsp:nvSpPr>
      <dsp:spPr>
        <a:xfrm>
          <a:off x="3158430" y="31771"/>
          <a:ext cx="1721465" cy="109313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7BB73E-27C1-4EE7-BF95-06C914B67B81}">
      <dsp:nvSpPr>
        <dsp:cNvPr id="0" name=""/>
        <dsp:cNvSpPr/>
      </dsp:nvSpPr>
      <dsp:spPr>
        <a:xfrm>
          <a:off x="3349704" y="213481"/>
          <a:ext cx="1721465" cy="109313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err="1" smtClean="0"/>
            <a:t>Jenn</a:t>
          </a:r>
          <a:endParaRPr lang="en-US" sz="2700" kern="1200" dirty="0"/>
        </a:p>
      </dsp:txBody>
      <dsp:txXfrm>
        <a:off x="3381721" y="245498"/>
        <a:ext cx="1657431" cy="1029096"/>
      </dsp:txXfrm>
    </dsp:sp>
    <dsp:sp modelId="{1481E4D0-2D51-45E7-946F-84AE05B2E52A}">
      <dsp:nvSpPr>
        <dsp:cNvPr id="0" name=""/>
        <dsp:cNvSpPr/>
      </dsp:nvSpPr>
      <dsp:spPr>
        <a:xfrm>
          <a:off x="1054417" y="1625561"/>
          <a:ext cx="1721465" cy="109313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5E9ACE-D184-44B6-86E9-BE92CB96D5CD}">
      <dsp:nvSpPr>
        <dsp:cNvPr id="0" name=""/>
        <dsp:cNvSpPr/>
      </dsp:nvSpPr>
      <dsp:spPr>
        <a:xfrm>
          <a:off x="1245691" y="1807271"/>
          <a:ext cx="1721465" cy="109313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smtClean="0"/>
            <a:t>Verizon</a:t>
          </a:r>
          <a:endParaRPr lang="en-US" sz="2700" kern="1200" dirty="0"/>
        </a:p>
      </dsp:txBody>
      <dsp:txXfrm>
        <a:off x="1277708" y="1839288"/>
        <a:ext cx="1657431" cy="1029096"/>
      </dsp:txXfrm>
    </dsp:sp>
    <dsp:sp modelId="{EB9324DF-6E95-40F7-8437-F88872BDF185}">
      <dsp:nvSpPr>
        <dsp:cNvPr id="0" name=""/>
        <dsp:cNvSpPr/>
      </dsp:nvSpPr>
      <dsp:spPr>
        <a:xfrm>
          <a:off x="2411" y="3219351"/>
          <a:ext cx="1721465" cy="109313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F1E7FA3-CF02-47E8-9C30-70909F3B5C65}">
      <dsp:nvSpPr>
        <dsp:cNvPr id="0" name=""/>
        <dsp:cNvSpPr/>
      </dsp:nvSpPr>
      <dsp:spPr>
        <a:xfrm>
          <a:off x="193684" y="3401061"/>
          <a:ext cx="1721465" cy="109313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err="1" smtClean="0"/>
            <a:t>Berga</a:t>
          </a:r>
          <a:endParaRPr lang="en-US" sz="2700" kern="1200" dirty="0" smtClean="0"/>
        </a:p>
      </dsp:txBody>
      <dsp:txXfrm>
        <a:off x="225701" y="3433078"/>
        <a:ext cx="1657431" cy="1029096"/>
      </dsp:txXfrm>
    </dsp:sp>
    <dsp:sp modelId="{B702D7CB-0D43-4F94-A1A1-2354BAF26471}">
      <dsp:nvSpPr>
        <dsp:cNvPr id="0" name=""/>
        <dsp:cNvSpPr/>
      </dsp:nvSpPr>
      <dsp:spPr>
        <a:xfrm>
          <a:off x="2106423" y="3219351"/>
          <a:ext cx="1721465" cy="109313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6277FF-D4E2-4B5B-A26A-708F8D9FB88B}">
      <dsp:nvSpPr>
        <dsp:cNvPr id="0" name=""/>
        <dsp:cNvSpPr/>
      </dsp:nvSpPr>
      <dsp:spPr>
        <a:xfrm>
          <a:off x="2297697" y="3401061"/>
          <a:ext cx="1721465" cy="109313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smtClean="0"/>
            <a:t>Roberts</a:t>
          </a:r>
          <a:endParaRPr lang="en-US" sz="2700" kern="1200" dirty="0"/>
        </a:p>
      </dsp:txBody>
      <dsp:txXfrm>
        <a:off x="2329714" y="3433078"/>
        <a:ext cx="1657431" cy="1029096"/>
      </dsp:txXfrm>
    </dsp:sp>
    <dsp:sp modelId="{F9AF577B-964B-40D5-85CA-504CA5D5865D}">
      <dsp:nvSpPr>
        <dsp:cNvPr id="0" name=""/>
        <dsp:cNvSpPr/>
      </dsp:nvSpPr>
      <dsp:spPr>
        <a:xfrm>
          <a:off x="5262443" y="1625561"/>
          <a:ext cx="1721465" cy="109313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AA717F-0930-49B6-ABC4-27715252FE5D}">
      <dsp:nvSpPr>
        <dsp:cNvPr id="0" name=""/>
        <dsp:cNvSpPr/>
      </dsp:nvSpPr>
      <dsp:spPr>
        <a:xfrm>
          <a:off x="5453717" y="1807271"/>
          <a:ext cx="1721465" cy="109313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smtClean="0"/>
            <a:t>AT&amp;T</a:t>
          </a:r>
          <a:endParaRPr lang="en-US" sz="2700" kern="1200" dirty="0"/>
        </a:p>
      </dsp:txBody>
      <dsp:txXfrm>
        <a:off x="5485734" y="1839288"/>
        <a:ext cx="1657431" cy="1029096"/>
      </dsp:txXfrm>
    </dsp:sp>
    <dsp:sp modelId="{594AF132-EDA7-4127-BE6A-E1AF547C7328}">
      <dsp:nvSpPr>
        <dsp:cNvPr id="0" name=""/>
        <dsp:cNvSpPr/>
      </dsp:nvSpPr>
      <dsp:spPr>
        <a:xfrm>
          <a:off x="4210436" y="3219351"/>
          <a:ext cx="1721465" cy="109313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67EC55-727C-499D-BC9D-ADC13E435F5A}">
      <dsp:nvSpPr>
        <dsp:cNvPr id="0" name=""/>
        <dsp:cNvSpPr/>
      </dsp:nvSpPr>
      <dsp:spPr>
        <a:xfrm>
          <a:off x="4401710" y="3401061"/>
          <a:ext cx="1721465" cy="109313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smtClean="0"/>
            <a:t>Horowitz</a:t>
          </a:r>
          <a:endParaRPr lang="en-US" sz="2700" kern="1200" dirty="0"/>
        </a:p>
      </dsp:txBody>
      <dsp:txXfrm>
        <a:off x="4433727" y="3433078"/>
        <a:ext cx="1657431" cy="1029096"/>
      </dsp:txXfrm>
    </dsp:sp>
    <dsp:sp modelId="{418489A4-2EA9-46CE-99D4-EB846D80AA7A}">
      <dsp:nvSpPr>
        <dsp:cNvPr id="0" name=""/>
        <dsp:cNvSpPr/>
      </dsp:nvSpPr>
      <dsp:spPr>
        <a:xfrm>
          <a:off x="6314449" y="3219351"/>
          <a:ext cx="1721465" cy="109313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D2471C-8A22-4458-8273-9C86F9CDEAF8}">
      <dsp:nvSpPr>
        <dsp:cNvPr id="0" name=""/>
        <dsp:cNvSpPr/>
      </dsp:nvSpPr>
      <dsp:spPr>
        <a:xfrm>
          <a:off x="6505723" y="3401061"/>
          <a:ext cx="1721465" cy="109313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smtClean="0"/>
            <a:t>God</a:t>
          </a:r>
          <a:endParaRPr lang="en-US" sz="2700" kern="1200" dirty="0"/>
        </a:p>
      </dsp:txBody>
      <dsp:txXfrm>
        <a:off x="6537740" y="3433078"/>
        <a:ext cx="1657431" cy="102909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FFC942A-D6D5-4478-ABD4-445587B34E69}" type="datetimeFigureOut">
              <a:rPr lang="en-US" smtClean="0"/>
              <a:t>6/10/11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129E0E-7CED-4CDC-BDE2-58E29821E44C}" type="slidenum">
              <a:rPr lang="en-US" smtClean="0"/>
              <a:t>‹#›</a:t>
            </a:fld>
            <a:endParaRPr lang="en-US"/>
          </a:p>
        </p:txBody>
      </p:sp>
    </p:spTree>
    <p:extLst>
      <p:ext uri="{BB962C8B-B14F-4D97-AF65-F5344CB8AC3E}">
        <p14:creationId xmlns:p14="http://schemas.microsoft.com/office/powerpoint/2010/main" val="3203168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US" dirty="0" smtClean="0"/>
              <a:t>As we all know</a:t>
            </a:r>
            <a:r>
              <a:rPr lang="en-US" baseline="0" dirty="0" smtClean="0"/>
              <a:t>, Rebecca did her RRD topic on Sickle Cell Disease. She is truly passionate about this topic. With a fire deep in her soul she can go ON, and ON, and ON, and ON … skip statistical analysis… and go ON and ON and ON about sickle cell disease.</a:t>
            </a:r>
          </a:p>
          <a:p>
            <a:pPr marL="228600" indent="-228600">
              <a:buAutoNum type="arabicPeriod"/>
            </a:pPr>
            <a:r>
              <a:rPr lang="en-US" baseline="0" dirty="0" smtClean="0"/>
              <a:t>Rebecca is the type of person, whom will give you her last ginger ale. She doesn’t know that she is doing it, but none the less she will let you have it. By the way, that time your ginger ale went missing and I said </a:t>
            </a:r>
            <a:r>
              <a:rPr lang="en-US" baseline="0" dirty="0" err="1" smtClean="0"/>
              <a:t>Kenan</a:t>
            </a:r>
            <a:r>
              <a:rPr lang="en-US" baseline="0" dirty="0" smtClean="0"/>
              <a:t> </a:t>
            </a:r>
            <a:r>
              <a:rPr lang="en-US" baseline="0" dirty="0" err="1" smtClean="0"/>
              <a:t>Omurtag</a:t>
            </a:r>
            <a:r>
              <a:rPr lang="en-US" baseline="0" dirty="0" smtClean="0"/>
              <a:t> drank it. I lied, it was me, and the ginger ale was delicious, it was refreshing, it was crisp, it tasted like the first day of fall, and I even think there was a pinch of cinnamon in there. </a:t>
            </a:r>
          </a:p>
          <a:p>
            <a:pPr marL="228600" indent="-228600">
              <a:buAutoNum type="arabicPeriod"/>
            </a:pPr>
            <a:r>
              <a:rPr lang="en-US" baseline="0" dirty="0" smtClean="0"/>
              <a:t>Don’t worry she only considered it for five minutes</a:t>
            </a:r>
          </a:p>
          <a:p>
            <a:pPr marL="228600" indent="-228600">
              <a:buAutoNum type="arabicPeriod"/>
            </a:pPr>
            <a:r>
              <a:rPr lang="en-US" baseline="0" dirty="0" smtClean="0"/>
              <a:t>When Rebecca talks, she uses the swift and direct syntax of Ernest Hemingway with eloquence and vernacular of Richard Pryor. She is one of the few people whom all of her four word sentences, also have four letter words</a:t>
            </a:r>
          </a:p>
          <a:p>
            <a:pPr marL="228600" indent="-228600">
              <a:buAutoNum type="arabicPeriod"/>
            </a:pPr>
            <a:r>
              <a:rPr lang="en-US" baseline="0" dirty="0" smtClean="0"/>
              <a:t>Unless that someone is her</a:t>
            </a:r>
          </a:p>
          <a:p>
            <a:pPr marL="228600" indent="-228600">
              <a:buAutoNum type="arabicPeriod"/>
            </a:pPr>
            <a:r>
              <a:rPr lang="en-US" baseline="0" dirty="0" smtClean="0"/>
              <a:t>She is joining a practice with the infamous Melanie Watkins, class of 2010. That show would do quite well. It could be on Vh1, </a:t>
            </a:r>
            <a:r>
              <a:rPr lang="en-US" baseline="0" dirty="0" err="1" smtClean="0"/>
              <a:t>Bravo,or</a:t>
            </a:r>
            <a:r>
              <a:rPr lang="en-US" baseline="0" dirty="0" smtClean="0"/>
              <a:t> Lifetime, but it’s probably more suited for Animal Planet or Court TV. </a:t>
            </a:r>
          </a:p>
          <a:p>
            <a:pPr marL="228600" indent="-228600">
              <a:buAutoNum type="arabicPeriod"/>
            </a:pPr>
            <a:r>
              <a:rPr lang="en-US" baseline="0" dirty="0" smtClean="0"/>
              <a:t>If you want everyone to know your most personal secrets</a:t>
            </a:r>
          </a:p>
          <a:p>
            <a:pPr marL="228600" indent="-228600">
              <a:buAutoNum type="arabicPeriod"/>
            </a:pPr>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873C8571-0EDA-4C46-BAC6-26B77414A944}" type="slidenum">
              <a:rPr lang="en-US" smtClean="0"/>
              <a:pPr/>
              <a:t>10</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Okay…let’s talk about Elective </a:t>
            </a:r>
            <a:r>
              <a:rPr lang="en-US" baseline="0" dirty="0" err="1" smtClean="0"/>
              <a:t>oophorectomy</a:t>
            </a:r>
            <a:endParaRPr lang="en-US" baseline="0" dirty="0" smtClean="0"/>
          </a:p>
          <a:p>
            <a:r>
              <a:rPr lang="en-US" baseline="0" dirty="0" smtClean="0"/>
              <a:t>So, </a:t>
            </a:r>
            <a:r>
              <a:rPr lang="en-US" dirty="0" smtClean="0"/>
              <a:t>for those of you that chosen to read </a:t>
            </a:r>
            <a:r>
              <a:rPr lang="en-US" baseline="0" dirty="0" err="1" smtClean="0"/>
              <a:t>Telinde’s</a:t>
            </a:r>
            <a:r>
              <a:rPr lang="en-US" baseline="0" dirty="0" smtClean="0"/>
              <a:t> – which is the world’s leading gynecology surgery reference for over 60 yrs</a:t>
            </a:r>
          </a:p>
          <a:p>
            <a:r>
              <a:rPr lang="en-US" baseline="0" dirty="0" smtClean="0"/>
              <a:t>You know, the one that the famous Dr. John D. Thompson talked about at RRD – the one where he has been the editor on several occasions</a:t>
            </a:r>
          </a:p>
          <a:p>
            <a:r>
              <a:rPr lang="en-US" baseline="0" dirty="0" smtClean="0"/>
              <a:t>-If you’ve chosen to read </a:t>
            </a:r>
            <a:r>
              <a:rPr lang="en-US" baseline="0" dirty="0" err="1" smtClean="0"/>
              <a:t>TeLinde’s</a:t>
            </a:r>
            <a:r>
              <a:rPr lang="en-US" baseline="0" dirty="0" smtClean="0"/>
              <a:t> about this very subject instead of Dr. Asante’s WONDERFUL article in the Green Journal (the one where n &gt;2million), then I have copies of his article for you to read waiting at the exit doors</a:t>
            </a:r>
          </a:p>
          <a:p>
            <a:endParaRPr lang="en-US" baseline="0" dirty="0" smtClean="0"/>
          </a:p>
          <a:p>
            <a:r>
              <a:rPr lang="en-US" baseline="0" dirty="0" smtClean="0"/>
              <a:t>And don’t forget to pick them up on your way out!</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25129E0E-7CED-4CDC-BDE2-58E29821E44C}" type="slidenum">
              <a:rPr lang="en-US" smtClean="0"/>
              <a:pPr/>
              <a:t>45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5129E0E-7CED-4CDC-BDE2-58E29821E44C}" type="slidenum">
              <a:rPr lang="en-US" smtClean="0"/>
              <a:pPr/>
              <a:t>46</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6759483-FD22-401F-B013-B64AE864D969}" type="slidenum">
              <a:rPr lang="en-US" smtClean="0"/>
              <a:pPr/>
              <a:t>48</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6759483-FD22-401F-B013-B64AE864D969}" type="slidenum">
              <a:rPr lang="en-US" smtClean="0"/>
              <a:pPr/>
              <a:t>49</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6759483-FD22-401F-B013-B64AE864D969}" type="slidenum">
              <a:rPr lang="en-US" smtClean="0"/>
              <a:pPr/>
              <a:t>50</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6759483-FD22-401F-B013-B64AE864D969}" type="slidenum">
              <a:rPr lang="en-US" smtClean="0"/>
              <a:pPr/>
              <a:t>51</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6759483-FD22-401F-B013-B64AE864D969}" type="slidenum">
              <a:rPr lang="en-US" smtClean="0"/>
              <a:pPr/>
              <a:t>52</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6759483-FD22-401F-B013-B64AE864D969}" type="slidenum">
              <a:rPr lang="en-US" smtClean="0"/>
              <a:pPr/>
              <a:t>53</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6759483-FD22-401F-B013-B64AE864D969}" type="slidenum">
              <a:rPr lang="en-US" smtClean="0"/>
              <a:pPr/>
              <a:t>54</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6759483-FD22-401F-B013-B64AE864D969}" type="slidenum">
              <a:rPr lang="en-US" smtClean="0"/>
              <a:pPr/>
              <a:t>55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5129E0E-7CED-4CDC-BDE2-58E29821E44C}" type="slidenum">
              <a:rPr lang="en-US" smtClean="0"/>
              <a:t>11</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6759483-FD22-401F-B013-B64AE864D969}" type="slidenum">
              <a:rPr lang="en-US" smtClean="0"/>
              <a:pPr/>
              <a:t>56</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6759483-FD22-401F-B013-B64AE864D969}" type="slidenum">
              <a:rPr lang="en-US" smtClean="0"/>
              <a:pPr/>
              <a:t>57</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6759483-FD22-401F-B013-B64AE864D969}" type="slidenum">
              <a:rPr lang="en-US" smtClean="0"/>
              <a:pPr/>
              <a:t>58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For those of you who don’t know, Albert is from Ghana!</a:t>
            </a:r>
          </a:p>
          <a:p>
            <a:r>
              <a:rPr lang="en-US" dirty="0" smtClean="0"/>
              <a:t>--He has a lot of pride for his country and tribe </a:t>
            </a:r>
            <a:endParaRPr lang="en-US" dirty="0"/>
          </a:p>
        </p:txBody>
      </p:sp>
      <p:sp>
        <p:nvSpPr>
          <p:cNvPr id="4" name="Slide Number Placeholder 3"/>
          <p:cNvSpPr>
            <a:spLocks noGrp="1"/>
          </p:cNvSpPr>
          <p:nvPr>
            <p:ph type="sldNum" sz="quarter" idx="10"/>
          </p:nvPr>
        </p:nvSpPr>
        <p:spPr/>
        <p:txBody>
          <a:bodyPr/>
          <a:lstStyle/>
          <a:p>
            <a:fld id="{25129E0E-7CED-4CDC-BDE2-58E29821E44C}" type="slidenum">
              <a:rPr lang="en-US" smtClean="0"/>
              <a:pPr/>
              <a:t>38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is Albert on a good day.</a:t>
            </a:r>
          </a:p>
          <a:p>
            <a:r>
              <a:rPr lang="en-US" baseline="0" dirty="0" smtClean="0"/>
              <a:t>This is Albert on a bad day.</a:t>
            </a:r>
          </a:p>
          <a:p>
            <a:r>
              <a:rPr lang="en-US" baseline="0" dirty="0" smtClean="0"/>
              <a:t>This is Albert when he wakes up in the morning.</a:t>
            </a:r>
          </a:p>
          <a:p>
            <a:r>
              <a:rPr lang="en-US" baseline="0" dirty="0" smtClean="0"/>
              <a:t>This is Albert after a really difficult C-section.</a:t>
            </a:r>
          </a:p>
        </p:txBody>
      </p:sp>
      <p:sp>
        <p:nvSpPr>
          <p:cNvPr id="4" name="Slide Number Placeholder 3"/>
          <p:cNvSpPr>
            <a:spLocks noGrp="1"/>
          </p:cNvSpPr>
          <p:nvPr>
            <p:ph type="sldNum" sz="quarter" idx="10"/>
          </p:nvPr>
        </p:nvSpPr>
        <p:spPr/>
        <p:txBody>
          <a:bodyPr/>
          <a:lstStyle/>
          <a:p>
            <a:fld id="{25129E0E-7CED-4CDC-BDE2-58E29821E44C}" type="slidenum">
              <a:rPr lang="en-US" smtClean="0"/>
              <a:pPr/>
              <a:t>39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Always smiling. Always optimistic.  Always looks for the positive</a:t>
            </a:r>
          </a:p>
          <a:p>
            <a:endParaRPr lang="en-US" dirty="0"/>
          </a:p>
        </p:txBody>
      </p:sp>
      <p:sp>
        <p:nvSpPr>
          <p:cNvPr id="4" name="Slide Number Placeholder 3"/>
          <p:cNvSpPr>
            <a:spLocks noGrp="1"/>
          </p:cNvSpPr>
          <p:nvPr>
            <p:ph type="sldNum" sz="quarter" idx="10"/>
          </p:nvPr>
        </p:nvSpPr>
        <p:spPr/>
        <p:txBody>
          <a:bodyPr/>
          <a:lstStyle/>
          <a:p>
            <a:fld id="{1DBCA7BC-6A00-4E72-B5A0-4174FA8CEF49}" type="slidenum">
              <a:rPr lang="en-US" smtClean="0"/>
              <a:pPr/>
              <a:t>40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Albert’s motto: “D</a:t>
            </a:r>
            <a:r>
              <a:rPr lang="en-US" baseline="0" dirty="0" smtClean="0"/>
              <a:t>on’t let anybody steal your joy”</a:t>
            </a:r>
            <a:endParaRPr lang="en-US" dirty="0"/>
          </a:p>
        </p:txBody>
      </p:sp>
      <p:sp>
        <p:nvSpPr>
          <p:cNvPr id="4" name="Slide Number Placeholder 3"/>
          <p:cNvSpPr>
            <a:spLocks noGrp="1"/>
          </p:cNvSpPr>
          <p:nvPr>
            <p:ph type="sldNum" sz="quarter" idx="10"/>
          </p:nvPr>
        </p:nvSpPr>
        <p:spPr/>
        <p:txBody>
          <a:bodyPr/>
          <a:lstStyle/>
          <a:p>
            <a:fld id="{1DBCA7BC-6A00-4E72-B5A0-4174FA8CEF49}" type="slidenum">
              <a:rPr lang="en-US" smtClean="0"/>
              <a:pPr/>
              <a:t>41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Wise words from one</a:t>
            </a:r>
            <a:r>
              <a:rPr lang="en-US" baseline="0" dirty="0" smtClean="0"/>
              <a:t> of the smartest people I know.</a:t>
            </a:r>
          </a:p>
          <a:p>
            <a:r>
              <a:rPr lang="en-US" baseline="0" dirty="0" smtClean="0"/>
              <a:t>In fact, Albert is so incredibly smart that Dr. White has nicknamed him the professor</a:t>
            </a:r>
            <a:endParaRPr lang="en-US" dirty="0" smtClean="0"/>
          </a:p>
          <a:p>
            <a:r>
              <a:rPr lang="en-US" dirty="0" smtClean="0"/>
              <a:t>GPA: 4.95</a:t>
            </a:r>
          </a:p>
          <a:p>
            <a:r>
              <a:rPr lang="en-US" dirty="0" smtClean="0"/>
              <a:t>GPA: 7.9999999999</a:t>
            </a:r>
          </a:p>
          <a:p>
            <a:r>
              <a:rPr lang="en-US" dirty="0" err="1" smtClean="0"/>
              <a:t>Creog</a:t>
            </a:r>
            <a:r>
              <a:rPr lang="en-US" dirty="0" smtClean="0"/>
              <a:t> Score: 215</a:t>
            </a:r>
          </a:p>
          <a:p>
            <a:r>
              <a:rPr lang="en-US" dirty="0" err="1" smtClean="0"/>
              <a:t>Creog</a:t>
            </a:r>
            <a:r>
              <a:rPr lang="en-US" dirty="0" smtClean="0"/>
              <a:t> Score: Too high, cannot compute</a:t>
            </a:r>
          </a:p>
          <a:p>
            <a:r>
              <a:rPr lang="en-US" dirty="0" smtClean="0"/>
              <a:t>VERY</a:t>
            </a:r>
            <a:r>
              <a:rPr lang="en-US" baseline="0" dirty="0" smtClean="0"/>
              <a:t> Impressive, Professor Asante</a:t>
            </a:r>
            <a:endParaRPr lang="en-US" dirty="0" smtClean="0"/>
          </a:p>
          <a:p>
            <a:endParaRPr lang="en-US" dirty="0"/>
          </a:p>
        </p:txBody>
      </p:sp>
      <p:sp>
        <p:nvSpPr>
          <p:cNvPr id="4" name="Slide Number Placeholder 3"/>
          <p:cNvSpPr>
            <a:spLocks noGrp="1"/>
          </p:cNvSpPr>
          <p:nvPr>
            <p:ph type="sldNum" sz="quarter" idx="10"/>
          </p:nvPr>
        </p:nvSpPr>
        <p:spPr/>
        <p:txBody>
          <a:bodyPr/>
          <a:lstStyle/>
          <a:p>
            <a:fld id="{25129E0E-7CED-4CDC-BDE2-58E29821E44C}" type="slidenum">
              <a:rPr lang="en-US" smtClean="0"/>
              <a:pPr/>
              <a:t>42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Loves</a:t>
            </a:r>
            <a:r>
              <a:rPr lang="en-US" baseline="0" dirty="0" smtClean="0"/>
              <a:t> his family</a:t>
            </a:r>
          </a:p>
          <a:p>
            <a:r>
              <a:rPr lang="en-US" baseline="0" dirty="0" smtClean="0"/>
              <a:t>Loves dancing</a:t>
            </a:r>
          </a:p>
          <a:p>
            <a:r>
              <a:rPr lang="en-US" baseline="0" dirty="0" smtClean="0"/>
              <a:t>Loves women</a:t>
            </a:r>
            <a:endParaRPr lang="en-US" dirty="0"/>
          </a:p>
        </p:txBody>
      </p:sp>
      <p:sp>
        <p:nvSpPr>
          <p:cNvPr id="4" name="Slide Number Placeholder 3"/>
          <p:cNvSpPr>
            <a:spLocks noGrp="1"/>
          </p:cNvSpPr>
          <p:nvPr>
            <p:ph type="sldNum" sz="quarter" idx="10"/>
          </p:nvPr>
        </p:nvSpPr>
        <p:spPr/>
        <p:txBody>
          <a:bodyPr/>
          <a:lstStyle/>
          <a:p>
            <a:fld id="{25129E0E-7CED-4CDC-BDE2-58E29821E44C}" type="slidenum">
              <a:rPr lang="en-US" smtClean="0"/>
              <a:pPr/>
              <a:t>43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And just like Arnold…Albert obsesses</a:t>
            </a:r>
            <a:r>
              <a:rPr lang="en-US" baseline="0" dirty="0" smtClean="0"/>
              <a:t> over his body</a:t>
            </a:r>
          </a:p>
          <a:p>
            <a:endParaRPr lang="en-US" baseline="0" dirty="0" smtClean="0"/>
          </a:p>
          <a:p>
            <a:r>
              <a:rPr lang="en-US" baseline="0" dirty="0" smtClean="0"/>
              <a:t>It is probably an understatement when I say that Albert LOVES women.</a:t>
            </a:r>
          </a:p>
          <a:p>
            <a:r>
              <a:rPr lang="en-US" baseline="0" dirty="0" smtClean="0"/>
              <a:t>But from this photo we can see why women love Albert.</a:t>
            </a:r>
          </a:p>
          <a:p>
            <a:r>
              <a:rPr lang="en-US" baseline="0" dirty="0" smtClean="0"/>
              <a:t>Of course, we will all miss Albert when he leaves.</a:t>
            </a:r>
          </a:p>
          <a:p>
            <a:r>
              <a:rPr lang="en-US" baseline="0" dirty="0" smtClean="0"/>
              <a:t>But, I assure you that - all the women in Atlanta will also miss Albert when he leaves </a:t>
            </a:r>
            <a:r>
              <a:rPr lang="en-US" baseline="0" smtClean="0"/>
              <a:t>for Minnesota.</a:t>
            </a:r>
            <a:endParaRPr lang="en-US" baseline="0" dirty="0" smtClean="0"/>
          </a:p>
        </p:txBody>
      </p:sp>
      <p:sp>
        <p:nvSpPr>
          <p:cNvPr id="4" name="Slide Number Placeholder 3"/>
          <p:cNvSpPr>
            <a:spLocks noGrp="1"/>
          </p:cNvSpPr>
          <p:nvPr>
            <p:ph type="sldNum" sz="quarter" idx="10"/>
          </p:nvPr>
        </p:nvSpPr>
        <p:spPr/>
        <p:txBody>
          <a:bodyPr/>
          <a:lstStyle/>
          <a:p>
            <a:fld id="{25129E0E-7CED-4CDC-BDE2-58E29821E44C}" type="slidenum">
              <a:rPr lang="en-US" smtClean="0"/>
              <a:pPr/>
              <a:t>44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7764621" y="1174097"/>
            <a:ext cx="2286000" cy="381000"/>
          </a:xfrm>
        </p:spPr>
        <p:txBody>
          <a:bodyPr/>
          <a:lstStyle/>
          <a:p>
            <a:fld id="{F0758576-7B5B-4660-B3DF-21AD07F301F7}" type="datetimeFigureOut">
              <a:rPr lang="en-US" smtClean="0"/>
              <a:t>6/10/11</a:t>
            </a:fld>
            <a:endParaRPr lang="en-US"/>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US"/>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fld id="{AA3792A1-B19D-4C6C-8B5F-DDBD82406C38}"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0758576-7B5B-4660-B3DF-21AD07F301F7}" type="datetimeFigureOut">
              <a:rPr lang="en-US" smtClean="0"/>
              <a:t>6/10/11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3792A1-B19D-4C6C-8B5F-DDBD82406C3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0758576-7B5B-4660-B3DF-21AD07F301F7}" type="datetimeFigureOut">
              <a:rPr lang="en-US" smtClean="0"/>
              <a:t>6/10/11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3792A1-B19D-4C6C-8B5F-DDBD82406C38}"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fld id="{F0758576-7B5B-4660-B3DF-21AD07F301F7}" type="datetimeFigureOut">
              <a:rPr lang="en-US" smtClean="0"/>
              <a:t>6/10/11</a:t>
            </a:fld>
            <a:endParaRPr lang="en-US"/>
          </a:p>
        </p:txBody>
      </p:sp>
      <p:sp>
        <p:nvSpPr>
          <p:cNvPr id="9" name="Slide Number Placeholder 8"/>
          <p:cNvSpPr>
            <a:spLocks noGrp="1"/>
          </p:cNvSpPr>
          <p:nvPr>
            <p:ph type="sldNum" sz="quarter" idx="15"/>
          </p:nvPr>
        </p:nvSpPr>
        <p:spPr/>
        <p:txBody>
          <a:bodyPr rtlCol="0"/>
          <a:lstStyle/>
          <a:p>
            <a:fld id="{AA3792A1-B19D-4C6C-8B5F-DDBD82406C38}" type="slidenum">
              <a:rPr lang="en-US" smtClean="0"/>
              <a:t>‹#›</a:t>
            </a:fld>
            <a:endParaRPr lang="en-US"/>
          </a:p>
        </p:txBody>
      </p:sp>
      <p:sp>
        <p:nvSpPr>
          <p:cNvPr id="10" name="Footer Placeholder 9"/>
          <p:cNvSpPr>
            <a:spLocks noGrp="1"/>
          </p:cNvSpPr>
          <p:nvPr>
            <p:ph type="ftr" sz="quarter" idx="16"/>
          </p:nvPr>
        </p:nvSpPr>
        <p:spPr/>
        <p:txBody>
          <a:bodyPr rtlCol="0"/>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F0758576-7B5B-4660-B3DF-21AD07F301F7}" type="datetimeFigureOut">
              <a:rPr lang="en-US" smtClean="0"/>
              <a:t>6/10/11</a:t>
            </a:fld>
            <a:endParaRPr lang="en-US"/>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US"/>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p:spPr>
        <p:txBody>
          <a:bodyPr/>
          <a:lstStyle/>
          <a:p>
            <a:fld id="{AA3792A1-B19D-4C6C-8B5F-DDBD82406C38}"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F0758576-7B5B-4660-B3DF-21AD07F301F7}" type="datetimeFigureOut">
              <a:rPr lang="en-US" smtClean="0"/>
              <a:t>6/10/11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3792A1-B19D-4C6C-8B5F-DDBD82406C38}" type="slidenum">
              <a:rPr lang="en-US" smtClean="0"/>
              <a:t>‹#›</a:t>
            </a:fld>
            <a:endParaRPr lang="en-US"/>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F0758576-7B5B-4660-B3DF-21AD07F301F7}" type="datetimeFigureOut">
              <a:rPr lang="en-US" smtClean="0"/>
              <a:t>6/10/11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3792A1-B19D-4C6C-8B5F-DDBD82406C38}" type="slidenum">
              <a:rPr lang="en-US" smtClean="0"/>
              <a:t>‹#›</a:t>
            </a:fld>
            <a:endParaRPr lang="en-US"/>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fld id="{F0758576-7B5B-4660-B3DF-21AD07F301F7}" type="datetimeFigureOut">
              <a:rPr lang="en-US" smtClean="0"/>
              <a:t>6/10/11</a:t>
            </a:fld>
            <a:endParaRPr lang="en-US"/>
          </a:p>
        </p:txBody>
      </p:sp>
      <p:sp>
        <p:nvSpPr>
          <p:cNvPr id="7" name="Slide Number Placeholder 6"/>
          <p:cNvSpPr>
            <a:spLocks noGrp="1"/>
          </p:cNvSpPr>
          <p:nvPr>
            <p:ph type="sldNum" sz="quarter" idx="11"/>
          </p:nvPr>
        </p:nvSpPr>
        <p:spPr/>
        <p:txBody>
          <a:bodyPr rtlCol="0"/>
          <a:lstStyle/>
          <a:p>
            <a:fld id="{AA3792A1-B19D-4C6C-8B5F-DDBD82406C38}" type="slidenum">
              <a:rPr lang="en-US" smtClean="0"/>
              <a:t>‹#›</a:t>
            </a:fld>
            <a:endParaRPr lang="en-US"/>
          </a:p>
        </p:txBody>
      </p:sp>
      <p:sp>
        <p:nvSpPr>
          <p:cNvPr id="8" name="Footer Placeholder 7"/>
          <p:cNvSpPr>
            <a:spLocks noGrp="1"/>
          </p:cNvSpPr>
          <p:nvPr>
            <p:ph type="ftr" sz="quarter" idx="12"/>
          </p:nvPr>
        </p:nvSpPr>
        <p:spPr/>
        <p:txBody>
          <a:bodyPr rtlCol="0"/>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758576-7B5B-4660-B3DF-21AD07F301F7}" type="datetimeFigureOut">
              <a:rPr lang="en-US" smtClean="0"/>
              <a:t>6/10/11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3792A1-B19D-4C6C-8B5F-DDBD82406C3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fld id="{F0758576-7B5B-4660-B3DF-21AD07F301F7}" type="datetimeFigureOut">
              <a:rPr lang="en-US" smtClean="0"/>
              <a:t>6/10/11</a:t>
            </a:fld>
            <a:endParaRPr lang="en-US"/>
          </a:p>
        </p:txBody>
      </p:sp>
      <p:sp>
        <p:nvSpPr>
          <p:cNvPr id="22" name="Slide Number Placeholder 21"/>
          <p:cNvSpPr>
            <a:spLocks noGrp="1"/>
          </p:cNvSpPr>
          <p:nvPr>
            <p:ph type="sldNum" sz="quarter" idx="15"/>
          </p:nvPr>
        </p:nvSpPr>
        <p:spPr/>
        <p:txBody>
          <a:bodyPr rtlCol="0"/>
          <a:lstStyle/>
          <a:p>
            <a:fld id="{AA3792A1-B19D-4C6C-8B5F-DDBD82406C38}" type="slidenum">
              <a:rPr lang="en-US" smtClean="0"/>
              <a:t>‹#›</a:t>
            </a:fld>
            <a:endParaRPr lang="en-US"/>
          </a:p>
        </p:txBody>
      </p:sp>
      <p:sp>
        <p:nvSpPr>
          <p:cNvPr id="23" name="Footer Placeholder 22"/>
          <p:cNvSpPr>
            <a:spLocks noGrp="1"/>
          </p:cNvSpPr>
          <p:nvPr>
            <p:ph type="ftr" sz="quarter" idx="16"/>
          </p:nvPr>
        </p:nvSpPr>
        <p:spPr/>
        <p:txBody>
          <a:bodyPr rtlCol="0"/>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F0758576-7B5B-4660-B3DF-21AD07F301F7}" type="datetimeFigureOut">
              <a:rPr lang="en-US" smtClean="0"/>
              <a:t>6/10/11</a:t>
            </a:fld>
            <a:endParaRPr lang="en-US"/>
          </a:p>
        </p:txBody>
      </p:sp>
      <p:sp>
        <p:nvSpPr>
          <p:cNvPr id="18" name="Slide Number Placeholder 17"/>
          <p:cNvSpPr>
            <a:spLocks noGrp="1"/>
          </p:cNvSpPr>
          <p:nvPr>
            <p:ph type="sldNum" sz="quarter" idx="11"/>
          </p:nvPr>
        </p:nvSpPr>
        <p:spPr/>
        <p:txBody>
          <a:bodyPr rtlCol="0"/>
          <a:lstStyle/>
          <a:p>
            <a:fld id="{AA3792A1-B19D-4C6C-8B5F-DDBD82406C38}" type="slidenum">
              <a:rPr lang="en-US" smtClean="0"/>
              <a:t>‹#›</a:t>
            </a:fld>
            <a:endParaRPr lang="en-US"/>
          </a:p>
        </p:txBody>
      </p:sp>
      <p:sp>
        <p:nvSpPr>
          <p:cNvPr id="21" name="Footer Placeholder 20"/>
          <p:cNvSpPr>
            <a:spLocks noGrp="1"/>
          </p:cNvSpPr>
          <p:nvPr>
            <p:ph type="ftr" sz="quarter" idx="12"/>
          </p:nvPr>
        </p:nvSpPr>
        <p:spPr/>
        <p:txBody>
          <a:bodyPr rtlCol="0"/>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F0758576-7B5B-4660-B3DF-21AD07F301F7}" type="datetimeFigureOut">
              <a:rPr lang="en-US" smtClean="0"/>
              <a:t>6/10/11</a:t>
            </a:fld>
            <a:endParaRPr lang="en-US"/>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n-US"/>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AA3792A1-B19D-4C6C-8B5F-DDBD82406C3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 Id="rId3" Type="http://schemas.openxmlformats.org/officeDocument/2006/relationships/image" Target="../media/image1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16.jpg"/><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 Id="rId3" Type="http://schemas.openxmlformats.org/officeDocument/2006/relationships/image" Target="../media/image18.jpg"/></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 Id="rId3"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microsoft.com/office/2007/relationships/hdphoto" Target="../media/hdphoto6.wdp"/><Relationship Id="rId4" Type="http://schemas.openxmlformats.org/officeDocument/2006/relationships/image" Target="../media/image28.jpg"/><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5" Type="http://schemas.microsoft.com/office/2007/relationships/hdphoto" Target="../media/hdphoto7.wdp"/><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microsoft.com/office/2007/relationships/hdphoto" Target="../media/hdphoto1.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 Id="rId3" Type="http://schemas.openxmlformats.org/officeDocument/2006/relationships/image" Target="../media/image3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 Id="rId3" Type="http://schemas.openxmlformats.org/officeDocument/2006/relationships/image" Target="../media/image5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g"/><Relationship Id="rId3" Type="http://schemas.openxmlformats.org/officeDocument/2006/relationships/image" Target="../media/image53.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54.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5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jpeg"/><Relationship Id="rId5" Type="http://schemas.openxmlformats.org/officeDocument/2006/relationships/image" Target="../media/image58.jpe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59.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60.jpeg"/></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jpeg"/><Relationship Id="rId5" Type="http://schemas.openxmlformats.org/officeDocument/2006/relationships/image" Target="../media/image63.jpeg"/><Relationship Id="rId6" Type="http://schemas.openxmlformats.org/officeDocument/2006/relationships/image" Target="../media/image64.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44.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jpeg"/><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_rels/slide45.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hyperlink" Target="http://journals.lww.com/greenjournal/pages/currenttoc.aspx" TargetMode="External"/><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68.jpeg"/></Relationships>
</file>

<file path=ppt/slides/_rels/slide47.xml.rels><?xml version="1.0" encoding="UTF-8" standalone="yes"?>
<Relationships xmlns="http://schemas.openxmlformats.org/package/2006/relationships"><Relationship Id="rId3" Type="http://schemas.microsoft.com/office/2007/relationships/hdphoto" Target="../media/hdphoto8.wdp"/><Relationship Id="rId4"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image" Target="../media/image69.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6.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51.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jpe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73.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74.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75.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jpeg"/><Relationship Id="rId3" Type="http://schemas.openxmlformats.org/officeDocument/2006/relationships/image" Target="../media/image7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png"/></Relationships>
</file>

<file path=ppt/slides/_rels/slide64.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image" Target="../media/image83.jpeg"/><Relationship Id="rId1" Type="http://schemas.openxmlformats.org/officeDocument/2006/relationships/slideLayout" Target="../slideLayouts/slideLayout2.xml"/><Relationship Id="rId2" Type="http://schemas.openxmlformats.org/officeDocument/2006/relationships/image" Target="../media/image81.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jpg"/><Relationship Id="rId3" Type="http://schemas.openxmlformats.org/officeDocument/2006/relationships/image" Target="../media/image86.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jpeg"/><Relationship Id="rId3" Type="http://schemas.microsoft.com/office/2007/relationships/hdphoto" Target="../media/hdphoto9.wdp"/></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Emory University </a:t>
            </a:r>
            <a:endParaRPr lang="en-US" dirty="0"/>
          </a:p>
        </p:txBody>
      </p:sp>
      <p:sp>
        <p:nvSpPr>
          <p:cNvPr id="3" name="Subtitle 2"/>
          <p:cNvSpPr>
            <a:spLocks noGrp="1"/>
          </p:cNvSpPr>
          <p:nvPr>
            <p:ph type="subTitle" idx="1"/>
          </p:nvPr>
        </p:nvSpPr>
        <p:spPr>
          <a:xfrm>
            <a:off x="2286000" y="5003322"/>
            <a:ext cx="6705600" cy="1371600"/>
          </a:xfrm>
        </p:spPr>
        <p:txBody>
          <a:bodyPr>
            <a:normAutofit/>
          </a:bodyPr>
          <a:lstStyle/>
          <a:p>
            <a:r>
              <a:rPr lang="en-US" dirty="0"/>
              <a:t>2011 Department of Gynecology &amp; Obstetrics Graduation and Awards Banquet</a:t>
            </a:r>
            <a:endParaRPr lang="en-US" dirty="0" smtClean="0"/>
          </a:p>
          <a:p>
            <a:endParaRPr lang="en-US" dirty="0" smtClean="0"/>
          </a:p>
          <a:p>
            <a:r>
              <a:rPr lang="en-US" dirty="0" smtClean="0"/>
              <a:t>June 10, 2011</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Things You Didn’t Know…</a:t>
            </a:r>
            <a:endParaRPr lang="en-US" dirty="0"/>
          </a:p>
        </p:txBody>
      </p:sp>
      <p:sp>
        <p:nvSpPr>
          <p:cNvPr id="3" name="Content Placeholder 2"/>
          <p:cNvSpPr>
            <a:spLocks noGrp="1"/>
          </p:cNvSpPr>
          <p:nvPr>
            <p:ph idx="1"/>
          </p:nvPr>
        </p:nvSpPr>
        <p:spPr/>
        <p:txBody>
          <a:bodyPr>
            <a:normAutofit lnSpcReduction="10000"/>
          </a:bodyPr>
          <a:lstStyle/>
          <a:p>
            <a:pPr marL="514350" indent="-514350">
              <a:buAutoNum type="arabicPeriod"/>
            </a:pPr>
            <a:r>
              <a:rPr lang="en-US" dirty="0" smtClean="0"/>
              <a:t>She has a passion for sickle cell </a:t>
            </a:r>
            <a:r>
              <a:rPr lang="en-US" dirty="0"/>
              <a:t>d</a:t>
            </a:r>
            <a:r>
              <a:rPr lang="en-US" dirty="0" smtClean="0"/>
              <a:t>isease</a:t>
            </a:r>
          </a:p>
          <a:p>
            <a:pPr marL="514350" indent="-514350">
              <a:buAutoNum type="arabicPeriod"/>
            </a:pPr>
            <a:r>
              <a:rPr lang="en-US" dirty="0" smtClean="0"/>
              <a:t>She loves to share</a:t>
            </a:r>
          </a:p>
          <a:p>
            <a:pPr marL="514350" indent="-514350">
              <a:buAutoNum type="arabicPeriod"/>
            </a:pPr>
            <a:r>
              <a:rPr lang="en-US" dirty="0" smtClean="0"/>
              <a:t>She considered doing a </a:t>
            </a:r>
            <a:r>
              <a:rPr lang="en-US" dirty="0" err="1" smtClean="0"/>
              <a:t>Gyn</a:t>
            </a:r>
            <a:r>
              <a:rPr lang="en-US" dirty="0" smtClean="0"/>
              <a:t> </a:t>
            </a:r>
            <a:r>
              <a:rPr lang="en-US" dirty="0" err="1" smtClean="0"/>
              <a:t>Onc</a:t>
            </a:r>
            <a:r>
              <a:rPr lang="en-US" dirty="0" smtClean="0"/>
              <a:t> Fellowship</a:t>
            </a:r>
          </a:p>
          <a:p>
            <a:pPr marL="514350" indent="-514350">
              <a:buAutoNum type="arabicPeriod"/>
            </a:pPr>
            <a:r>
              <a:rPr lang="en-US" dirty="0" smtClean="0"/>
              <a:t>She is quite the wordsmith</a:t>
            </a:r>
          </a:p>
          <a:p>
            <a:pPr marL="514350" indent="-514350">
              <a:buAutoNum type="arabicPeriod"/>
            </a:pPr>
            <a:r>
              <a:rPr lang="en-US" dirty="0" smtClean="0"/>
              <a:t>She will always let someone know they are wrong…</a:t>
            </a:r>
          </a:p>
          <a:p>
            <a:pPr marL="514350" indent="-514350">
              <a:buAutoNum type="arabicPeriod"/>
            </a:pPr>
            <a:r>
              <a:rPr lang="en-US" dirty="0" smtClean="0"/>
              <a:t>She should have her own reality TV show</a:t>
            </a:r>
          </a:p>
          <a:p>
            <a:pPr marL="514350" indent="-514350">
              <a:buAutoNum type="arabicPeriod"/>
            </a:pPr>
            <a:r>
              <a:rPr lang="en-US" dirty="0" smtClean="0"/>
              <a:t>She is someone you can tell your most personal secrets to…</a:t>
            </a:r>
          </a:p>
          <a:p>
            <a:pPr marL="514350" indent="-514350">
              <a:buAutoNum type="arabicPeriod"/>
            </a:pPr>
            <a:r>
              <a:rPr lang="en-US" dirty="0" smtClean="0"/>
              <a:t>She is an excellent physician</a:t>
            </a:r>
          </a:p>
          <a:p>
            <a:pPr marL="514350" indent="-514350">
              <a:buAutoNum type="arabicPeriod"/>
            </a:pPr>
            <a:r>
              <a:rPr lang="en-US" dirty="0" smtClean="0"/>
              <a:t>She is an amazing friend</a:t>
            </a:r>
          </a:p>
          <a:p>
            <a:pPr marL="514350" indent="-514350">
              <a:buAutoNum type="arabicPeriod"/>
            </a:pPr>
            <a:r>
              <a:rPr lang="en-US" dirty="0" smtClean="0"/>
              <a:t>She will be missed by all, but especially by me</a:t>
            </a:r>
          </a:p>
          <a:p>
            <a:pPr marL="514350" indent="-514350">
              <a:buAutoNum type="arabicPeriod"/>
            </a:pPr>
            <a:endParaRPr lang="en-US" dirty="0"/>
          </a:p>
        </p:txBody>
      </p:sp>
    </p:spTree>
    <p:extLst>
      <p:ext uri="{BB962C8B-B14F-4D97-AF65-F5344CB8AC3E}">
        <p14:creationId xmlns:p14="http://schemas.microsoft.com/office/powerpoint/2010/main" val="3828300425"/>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linds(horizontal)">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animEffect transition="in" filter="fade">
                                      <p:cBhvr>
                                        <p:cTn id="57" dur="2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7467600" cy="579438"/>
          </a:xfrm>
        </p:spPr>
        <p:txBody>
          <a:bodyPr/>
          <a:lstStyle/>
          <a:p>
            <a:r>
              <a:rPr lang="en-US" dirty="0" smtClean="0"/>
              <a:t>Katie Johnson Gray (</a:t>
            </a:r>
            <a:r>
              <a:rPr lang="en-US" dirty="0" err="1" smtClean="0"/>
              <a:t>Groendyke</a:t>
            </a:r>
            <a:r>
              <a:rPr lang="en-US" dirty="0" smtClean="0"/>
              <a:t>)</a:t>
            </a:r>
            <a:endParaRPr lang="en-US" dirty="0"/>
          </a:p>
        </p:txBody>
      </p:sp>
      <p:sp>
        <p:nvSpPr>
          <p:cNvPr id="5" name="Content Placeholder 2"/>
          <p:cNvSpPr>
            <a:spLocks noGrp="1"/>
          </p:cNvSpPr>
          <p:nvPr>
            <p:ph sz="quarter" idx="1"/>
          </p:nvPr>
        </p:nvSpPr>
        <p:spPr>
          <a:xfrm>
            <a:off x="457200" y="762000"/>
            <a:ext cx="7467600" cy="2971800"/>
          </a:xfrm>
        </p:spPr>
        <p:txBody>
          <a:bodyPr>
            <a:normAutofit/>
          </a:bodyPr>
          <a:lstStyle/>
          <a:p>
            <a:r>
              <a:rPr lang="en-US" sz="2000" dirty="0" smtClean="0">
                <a:solidFill>
                  <a:srgbClr val="002060"/>
                </a:solidFill>
              </a:rPr>
              <a:t>Birthplace:  Madison, Wisconsin</a:t>
            </a:r>
          </a:p>
          <a:p>
            <a:r>
              <a:rPr lang="en-US" sz="2000" dirty="0" smtClean="0">
                <a:solidFill>
                  <a:srgbClr val="002060"/>
                </a:solidFill>
              </a:rPr>
              <a:t>Hometown: West Bend, Wisconsin</a:t>
            </a:r>
          </a:p>
          <a:p>
            <a:r>
              <a:rPr lang="en-US" sz="2000" dirty="0" smtClean="0">
                <a:solidFill>
                  <a:srgbClr val="002060"/>
                </a:solidFill>
              </a:rPr>
              <a:t>Undergrad: University of Wisconsin-Madison</a:t>
            </a:r>
          </a:p>
          <a:p>
            <a:r>
              <a:rPr lang="en-US" sz="2000" dirty="0" err="1" smtClean="0">
                <a:solidFill>
                  <a:srgbClr val="002060"/>
                </a:solidFill>
              </a:rPr>
              <a:t>Medschool</a:t>
            </a:r>
            <a:r>
              <a:rPr lang="en-US" sz="2000" dirty="0" smtClean="0">
                <a:solidFill>
                  <a:srgbClr val="002060"/>
                </a:solidFill>
              </a:rPr>
              <a:t>: University of Michigan</a:t>
            </a:r>
          </a:p>
          <a:p>
            <a:r>
              <a:rPr lang="en-US" sz="2000" dirty="0" smtClean="0">
                <a:solidFill>
                  <a:srgbClr val="002060"/>
                </a:solidFill>
              </a:rPr>
              <a:t>“Fun Fact”:  A fellow classmate named me the “spice girl” . . . </a:t>
            </a:r>
          </a:p>
          <a:p>
            <a:r>
              <a:rPr lang="en-US" sz="2000" dirty="0" smtClean="0">
                <a:solidFill>
                  <a:srgbClr val="002060"/>
                </a:solidFill>
              </a:rPr>
              <a:t>Future Plans:  Combined MFM-Genetics fellowship, Brigham &amp; Women’s /Children’s Hospital, Boston</a:t>
            </a:r>
          </a:p>
          <a:p>
            <a:pPr marL="0" indent="0">
              <a:buNone/>
            </a:pPr>
            <a:endParaRPr lang="en-US" sz="2000" dirty="0" smtClean="0">
              <a:solidFill>
                <a:srgbClr val="002060"/>
              </a:solidFill>
            </a:endParaRPr>
          </a:p>
        </p:txBody>
      </p:sp>
      <p:pic>
        <p:nvPicPr>
          <p:cNvPr id="3" name="Picture 2" descr="KTCleaning2.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7200" y="3962400"/>
            <a:ext cx="3117272" cy="2344190"/>
          </a:xfrm>
          <a:prstGeom prst="rect">
            <a:avLst/>
          </a:prstGeom>
        </p:spPr>
      </p:pic>
      <p:pic>
        <p:nvPicPr>
          <p:cNvPr id="4" name="Picture 3" descr="katie and jesse.jpg"/>
          <p:cNvPicPr>
            <a:picLocks noChangeAspect="1"/>
          </p:cNvPicPr>
          <p:nvPr/>
        </p:nvPicPr>
        <p:blipFill rotWithShape="1">
          <a:blip r:embed="rId4" cstate="print">
            <a:extLst>
              <a:ext uri="{28A0092B-C50C-407E-A947-70E740481C1C}">
                <a14:useLocalDpi xmlns:a14="http://schemas.microsoft.com/office/drawing/2010/main"/>
              </a:ext>
            </a:extLst>
          </a:blip>
          <a:srcRect l="-2195"/>
          <a:stretch/>
        </p:blipFill>
        <p:spPr>
          <a:xfrm>
            <a:off x="4114800" y="3733800"/>
            <a:ext cx="3289300" cy="291078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305800" cy="731838"/>
          </a:xfrm>
        </p:spPr>
        <p:txBody>
          <a:bodyPr/>
          <a:lstStyle/>
          <a:p>
            <a:r>
              <a:rPr lang="en-US" dirty="0"/>
              <a:t>Top things we’ve learned about </a:t>
            </a:r>
            <a:r>
              <a:rPr lang="en-US" b="1" dirty="0"/>
              <a:t>Katie</a:t>
            </a:r>
            <a:r>
              <a:rPr lang="en-US" dirty="0"/>
              <a:t>…</a:t>
            </a:r>
          </a:p>
        </p:txBody>
      </p:sp>
      <p:sp>
        <p:nvSpPr>
          <p:cNvPr id="3" name="Content Placeholder 2"/>
          <p:cNvSpPr>
            <a:spLocks noGrp="1"/>
          </p:cNvSpPr>
          <p:nvPr>
            <p:ph sz="quarter" idx="1"/>
          </p:nvPr>
        </p:nvSpPr>
        <p:spPr>
          <a:xfrm>
            <a:off x="457200" y="1219200"/>
            <a:ext cx="7467600" cy="5254752"/>
          </a:xfrm>
        </p:spPr>
        <p:txBody>
          <a:bodyPr>
            <a:normAutofit fontScale="70000" lnSpcReduction="20000"/>
          </a:bodyPr>
          <a:lstStyle/>
          <a:p>
            <a:pPr>
              <a:lnSpc>
                <a:spcPct val="80000"/>
              </a:lnSpc>
            </a:pPr>
            <a:r>
              <a:rPr lang="en-US" dirty="0"/>
              <a:t>The only resident who has had three last names in the past 4 years.</a:t>
            </a:r>
          </a:p>
          <a:p>
            <a:pPr>
              <a:lnSpc>
                <a:spcPct val="80000"/>
              </a:lnSpc>
            </a:pPr>
            <a:endParaRPr lang="en-US" dirty="0"/>
          </a:p>
          <a:p>
            <a:pPr>
              <a:lnSpc>
                <a:spcPct val="80000"/>
              </a:lnSpc>
            </a:pPr>
            <a:r>
              <a:rPr lang="en-US" dirty="0"/>
              <a:t>After several long talks about her life, you always leave thirsting for more, which she will always give you; yet you often leave feeling even more intrigued…and a little dirty.</a:t>
            </a:r>
          </a:p>
          <a:p>
            <a:pPr>
              <a:lnSpc>
                <a:spcPct val="80000"/>
              </a:lnSpc>
            </a:pPr>
            <a:endParaRPr lang="en-US" dirty="0"/>
          </a:p>
          <a:p>
            <a:pPr>
              <a:lnSpc>
                <a:spcPct val="80000"/>
              </a:lnSpc>
            </a:pPr>
            <a:r>
              <a:rPr lang="en-US" dirty="0"/>
              <a:t>The kind of person who will stand up for what is right (and dammit, she always seems to know </a:t>
            </a:r>
            <a:r>
              <a:rPr lang="en-US" i="1" dirty="0"/>
              <a:t>exactly</a:t>
            </a:r>
            <a:r>
              <a:rPr lang="en-US" dirty="0"/>
              <a:t> what that is!), no matter how much it will disappoint the person who is wrong.</a:t>
            </a:r>
          </a:p>
          <a:p>
            <a:pPr>
              <a:lnSpc>
                <a:spcPct val="80000"/>
              </a:lnSpc>
            </a:pPr>
            <a:endParaRPr lang="en-US" dirty="0"/>
          </a:p>
          <a:p>
            <a:pPr>
              <a:lnSpc>
                <a:spcPct val="80000"/>
              </a:lnSpc>
            </a:pPr>
            <a:r>
              <a:rPr lang="en-US" dirty="0"/>
              <a:t>After a night of solid drinking, her urine makes any garden flourish.</a:t>
            </a:r>
          </a:p>
          <a:p>
            <a:pPr>
              <a:lnSpc>
                <a:spcPct val="80000"/>
              </a:lnSpc>
            </a:pPr>
            <a:endParaRPr lang="en-US" dirty="0"/>
          </a:p>
          <a:p>
            <a:pPr>
              <a:lnSpc>
                <a:spcPct val="80000"/>
              </a:lnSpc>
            </a:pPr>
            <a:r>
              <a:rPr lang="en-US" dirty="0"/>
              <a:t>Everyone can count on Katie to know exactly what </a:t>
            </a:r>
            <a:r>
              <a:rPr lang="en-US" i="1" dirty="0"/>
              <a:t>their</a:t>
            </a:r>
            <a:r>
              <a:rPr lang="en-US" dirty="0"/>
              <a:t> schedule is, and where </a:t>
            </a:r>
            <a:r>
              <a:rPr lang="en-US" i="1" dirty="0"/>
              <a:t>they</a:t>
            </a:r>
            <a:r>
              <a:rPr lang="en-US" dirty="0"/>
              <a:t> are supposed to be…at all times!!!</a:t>
            </a:r>
          </a:p>
          <a:p>
            <a:pPr>
              <a:lnSpc>
                <a:spcPct val="80000"/>
              </a:lnSpc>
            </a:pPr>
            <a:endParaRPr lang="en-US" dirty="0"/>
          </a:p>
          <a:p>
            <a:pPr>
              <a:lnSpc>
                <a:spcPct val="80000"/>
              </a:lnSpc>
            </a:pPr>
            <a:r>
              <a:rPr lang="en-US" dirty="0"/>
              <a:t>You can always know whether or not Katie agrees with someone’s explanation or answer to a pimping questions by looking at the way her head is shaking from her seat or the back of the room</a:t>
            </a:r>
            <a:r>
              <a:rPr lang="en-US" dirty="0" smtClean="0"/>
              <a:t>.</a:t>
            </a:r>
          </a:p>
          <a:p>
            <a:pPr>
              <a:lnSpc>
                <a:spcPct val="80000"/>
              </a:lnSpc>
            </a:pPr>
            <a:endParaRPr lang="en-US" dirty="0" smtClean="0"/>
          </a:p>
          <a:p>
            <a:pPr>
              <a:lnSpc>
                <a:spcPct val="80000"/>
              </a:lnSpc>
            </a:pPr>
            <a:r>
              <a:rPr lang="en-US" dirty="0" smtClean="0"/>
              <a:t>There’s no other person I would have </a:t>
            </a:r>
            <a:r>
              <a:rPr lang="en-US" dirty="0" err="1" smtClean="0"/>
              <a:t>rathered</a:t>
            </a:r>
            <a:r>
              <a:rPr lang="en-US" dirty="0" smtClean="0"/>
              <a:t> had to run to the intern room and cried with in July 2007</a:t>
            </a:r>
            <a:endParaRPr lang="en-US" dirty="0"/>
          </a:p>
          <a:p>
            <a:pPr>
              <a:lnSpc>
                <a:spcPct val="80000"/>
              </a:lnSpc>
            </a:pPr>
            <a:endParaRPr lang="en-US" dirty="0"/>
          </a:p>
          <a:p>
            <a:pPr>
              <a:lnSpc>
                <a:spcPct val="80000"/>
              </a:lnSpc>
            </a:pPr>
            <a:r>
              <a:rPr lang="en-US" dirty="0"/>
              <a:t>So thrilled for Katie that she is finally getting everything she’s wanted (i.e. Loving and supportive husband … and Baby!!!)</a:t>
            </a:r>
          </a:p>
          <a:p>
            <a:endParaRPr lang="en-US" dirty="0"/>
          </a:p>
        </p:txBody>
      </p:sp>
    </p:spTree>
    <p:extLst>
      <p:ext uri="{BB962C8B-B14F-4D97-AF65-F5344CB8AC3E}">
        <p14:creationId xmlns:p14="http://schemas.microsoft.com/office/powerpoint/2010/main" val="137237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 calcmode="lin" valueType="num">
                                      <p:cBhvr additive="base">
                                        <p:cTn id="3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anim calcmode="lin" valueType="num">
                                      <p:cBhvr additive="base">
                                        <p:cTn id="43"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14" end="14"/>
                                            </p:txEl>
                                          </p:spTgt>
                                        </p:tgtEl>
                                        <p:attrNameLst>
                                          <p:attrName>style.visibility</p:attrName>
                                        </p:attrNameLst>
                                      </p:cBhvr>
                                      <p:to>
                                        <p:strVal val="visible"/>
                                      </p:to>
                                    </p:set>
                                    <p:anim calcmode="lin" valueType="num">
                                      <p:cBhvr additive="base">
                                        <p:cTn id="49"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7391400" cy="579438"/>
          </a:xfrm>
        </p:spPr>
        <p:txBody>
          <a:bodyPr/>
          <a:lstStyle/>
          <a:p>
            <a:r>
              <a:rPr lang="en-US" dirty="0" smtClean="0"/>
              <a:t>Betsy Collins</a:t>
            </a:r>
            <a:endParaRPr lang="en-US" dirty="0"/>
          </a:p>
        </p:txBody>
      </p:sp>
      <p:sp>
        <p:nvSpPr>
          <p:cNvPr id="5" name="Content Placeholder 2"/>
          <p:cNvSpPr>
            <a:spLocks noGrp="1"/>
          </p:cNvSpPr>
          <p:nvPr>
            <p:ph sz="quarter" idx="1"/>
          </p:nvPr>
        </p:nvSpPr>
        <p:spPr>
          <a:xfrm>
            <a:off x="457200" y="762001"/>
            <a:ext cx="7467600" cy="2133600"/>
          </a:xfrm>
        </p:spPr>
        <p:txBody>
          <a:bodyPr>
            <a:normAutofit/>
          </a:bodyPr>
          <a:lstStyle/>
          <a:p>
            <a:r>
              <a:rPr lang="en-US" sz="2000" dirty="0" smtClean="0">
                <a:solidFill>
                  <a:srgbClr val="002060"/>
                </a:solidFill>
              </a:rPr>
              <a:t>Birthplace: Cleveland, Ohio</a:t>
            </a:r>
          </a:p>
          <a:p>
            <a:r>
              <a:rPr lang="en-US" sz="2000" dirty="0" smtClean="0">
                <a:solidFill>
                  <a:srgbClr val="002060"/>
                </a:solidFill>
              </a:rPr>
              <a:t>Undergrad:  University of Texas</a:t>
            </a:r>
          </a:p>
          <a:p>
            <a:r>
              <a:rPr lang="en-US" sz="2000" dirty="0" err="1" smtClean="0">
                <a:solidFill>
                  <a:srgbClr val="002060"/>
                </a:solidFill>
              </a:rPr>
              <a:t>Medschool</a:t>
            </a:r>
            <a:r>
              <a:rPr lang="en-US" sz="2000" dirty="0" smtClean="0">
                <a:solidFill>
                  <a:srgbClr val="002060"/>
                </a:solidFill>
              </a:rPr>
              <a:t>:  Ohio State</a:t>
            </a:r>
          </a:p>
          <a:p>
            <a:r>
              <a:rPr lang="en-US" sz="2000" dirty="0" smtClean="0">
                <a:solidFill>
                  <a:srgbClr val="002060"/>
                </a:solidFill>
              </a:rPr>
              <a:t>“Fun Fact”: A rabbit bit off one of my fingers when I was 2</a:t>
            </a:r>
          </a:p>
          <a:p>
            <a:r>
              <a:rPr lang="en-US" sz="2000" dirty="0" smtClean="0">
                <a:solidFill>
                  <a:srgbClr val="002060"/>
                </a:solidFill>
              </a:rPr>
              <a:t>Future Plans:  Emory faculty member</a:t>
            </a:r>
          </a:p>
          <a:p>
            <a:pPr marL="0" indent="0">
              <a:buNone/>
            </a:pPr>
            <a:endParaRPr lang="en-US" sz="2000" dirty="0" smtClean="0">
              <a:solidFill>
                <a:srgbClr val="002060"/>
              </a:solidFill>
            </a:endParaRPr>
          </a:p>
        </p:txBody>
      </p:sp>
      <p:pic>
        <p:nvPicPr>
          <p:cNvPr id="3" name="Picture 2" descr="bets and nikki-2.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343400" y="3124200"/>
            <a:ext cx="3594100" cy="3187700"/>
          </a:xfrm>
          <a:prstGeom prst="rect">
            <a:avLst/>
          </a:prstGeom>
        </p:spPr>
      </p:pic>
      <p:pic>
        <p:nvPicPr>
          <p:cNvPr id="6" name="Picture 5" descr="betsy and nikki.jpg"/>
          <p:cNvPicPr>
            <a:picLocks noChangeAspect="1"/>
          </p:cNvPicPr>
          <p:nvPr/>
        </p:nvPicPr>
        <p:blipFill rotWithShape="1">
          <a:blip r:embed="rId3" cstate="print">
            <a:extLst>
              <a:ext uri="{28A0092B-C50C-407E-A947-70E740481C1C}">
                <a14:useLocalDpi xmlns:a14="http://schemas.microsoft.com/office/drawing/2010/main"/>
              </a:ext>
            </a:extLst>
          </a:blip>
          <a:srcRect r="-2750"/>
          <a:stretch/>
        </p:blipFill>
        <p:spPr>
          <a:xfrm>
            <a:off x="381000" y="2971800"/>
            <a:ext cx="3733800" cy="36195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458200" cy="655638"/>
          </a:xfrm>
        </p:spPr>
        <p:txBody>
          <a:bodyPr>
            <a:normAutofit/>
          </a:bodyPr>
          <a:lstStyle/>
          <a:p>
            <a:r>
              <a:rPr lang="en-US" dirty="0" smtClean="0"/>
              <a:t>Top things we’ve learned about </a:t>
            </a:r>
            <a:r>
              <a:rPr lang="en-US" b="1" dirty="0" smtClean="0"/>
              <a:t>Betsy</a:t>
            </a:r>
            <a:r>
              <a:rPr lang="en-US" dirty="0" smtClean="0"/>
              <a:t>…</a:t>
            </a:r>
            <a:endParaRPr lang="en-US" dirty="0"/>
          </a:p>
        </p:txBody>
      </p:sp>
      <p:sp>
        <p:nvSpPr>
          <p:cNvPr id="3" name="Content Placeholder 2"/>
          <p:cNvSpPr>
            <a:spLocks noGrp="1"/>
          </p:cNvSpPr>
          <p:nvPr>
            <p:ph sz="quarter" idx="1"/>
          </p:nvPr>
        </p:nvSpPr>
        <p:spPr>
          <a:xfrm>
            <a:off x="457200" y="1295400"/>
            <a:ext cx="7467600" cy="990600"/>
          </a:xfrm>
        </p:spPr>
        <p:txBody>
          <a:bodyPr/>
          <a:lstStyle/>
          <a:p>
            <a:r>
              <a:rPr lang="en-US" dirty="0" smtClean="0"/>
              <a:t>She’s never afraid to speak her mind . . . </a:t>
            </a:r>
            <a:r>
              <a:rPr lang="en-US" i="1" dirty="0" smtClean="0"/>
              <a:t>wherever</a:t>
            </a:r>
            <a:r>
              <a:rPr lang="en-US" dirty="0" smtClean="0"/>
              <a:t> and </a:t>
            </a:r>
            <a:r>
              <a:rPr lang="en-US" i="1" dirty="0" smtClean="0"/>
              <a:t>whenever</a:t>
            </a:r>
            <a:endParaRPr lang="en-US" i="1" dirty="0"/>
          </a:p>
        </p:txBody>
      </p:sp>
      <p:pic>
        <p:nvPicPr>
          <p:cNvPr id="5" name="Picture 4" descr="RRD 2010.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76400" y="2286000"/>
            <a:ext cx="4876800" cy="3657600"/>
          </a:xfrm>
          <a:prstGeom prst="rect">
            <a:avLst/>
          </a:prstGeom>
        </p:spPr>
      </p:pic>
      <p:sp>
        <p:nvSpPr>
          <p:cNvPr id="6" name="TextBox 5"/>
          <p:cNvSpPr txBox="1"/>
          <p:nvPr/>
        </p:nvSpPr>
        <p:spPr>
          <a:xfrm>
            <a:off x="1600200" y="6096000"/>
            <a:ext cx="4953000" cy="461665"/>
          </a:xfrm>
          <a:prstGeom prst="rect">
            <a:avLst/>
          </a:prstGeom>
          <a:noFill/>
        </p:spPr>
        <p:txBody>
          <a:bodyPr wrap="square" rtlCol="0">
            <a:spAutoFit/>
          </a:bodyPr>
          <a:lstStyle/>
          <a:p>
            <a:r>
              <a:rPr lang="en-US" sz="2400" dirty="0" smtClean="0"/>
              <a:t>Anyone recall RRD as interns?</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458200" cy="655638"/>
          </a:xfrm>
        </p:spPr>
        <p:txBody>
          <a:bodyPr>
            <a:normAutofit/>
          </a:bodyPr>
          <a:lstStyle/>
          <a:p>
            <a:r>
              <a:rPr lang="en-US" dirty="0" smtClean="0"/>
              <a:t>Top things we’ve learned about </a:t>
            </a:r>
            <a:r>
              <a:rPr lang="en-US" b="1" dirty="0" smtClean="0"/>
              <a:t>Betsy</a:t>
            </a:r>
            <a:r>
              <a:rPr lang="en-US" dirty="0" smtClean="0"/>
              <a:t>…</a:t>
            </a:r>
            <a:endParaRPr lang="en-US" dirty="0"/>
          </a:p>
        </p:txBody>
      </p:sp>
      <p:sp>
        <p:nvSpPr>
          <p:cNvPr id="3" name="Content Placeholder 2"/>
          <p:cNvSpPr>
            <a:spLocks noGrp="1"/>
          </p:cNvSpPr>
          <p:nvPr>
            <p:ph sz="quarter" idx="1"/>
          </p:nvPr>
        </p:nvSpPr>
        <p:spPr>
          <a:xfrm>
            <a:off x="457200" y="1295400"/>
            <a:ext cx="7467600" cy="990600"/>
          </a:xfrm>
        </p:spPr>
        <p:txBody>
          <a:bodyPr/>
          <a:lstStyle/>
          <a:p>
            <a:r>
              <a:rPr lang="en-US" dirty="0" smtClean="0"/>
              <a:t>Is still in a contest with Patty </a:t>
            </a:r>
            <a:r>
              <a:rPr lang="en-US" dirty="0" err="1" smtClean="0"/>
              <a:t>Fennessey</a:t>
            </a:r>
            <a:r>
              <a:rPr lang="en-US" dirty="0" smtClean="0"/>
              <a:t> for the worst black cloud on L &amp; D . . . </a:t>
            </a:r>
            <a:endParaRPr lang="en-US" i="1" dirty="0"/>
          </a:p>
        </p:txBody>
      </p:sp>
      <p:pic>
        <p:nvPicPr>
          <p:cNvPr id="4" name="Picture 3" descr="patty fennessey.png"/>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29534" t="6917"/>
          <a:stretch/>
        </p:blipFill>
        <p:spPr>
          <a:xfrm>
            <a:off x="6629400" y="1828800"/>
            <a:ext cx="1387121" cy="1785056"/>
          </a:xfrm>
          <a:prstGeom prst="rect">
            <a:avLst/>
          </a:prstGeom>
        </p:spPr>
      </p:pic>
      <p:sp>
        <p:nvSpPr>
          <p:cNvPr id="7" name="TextBox 6"/>
          <p:cNvSpPr txBox="1"/>
          <p:nvPr/>
        </p:nvSpPr>
        <p:spPr>
          <a:xfrm>
            <a:off x="1143000" y="6172200"/>
            <a:ext cx="4953000" cy="461665"/>
          </a:xfrm>
          <a:prstGeom prst="rect">
            <a:avLst/>
          </a:prstGeom>
          <a:noFill/>
        </p:spPr>
        <p:txBody>
          <a:bodyPr wrap="square" rtlCol="0">
            <a:spAutoFit/>
          </a:bodyPr>
          <a:lstStyle/>
          <a:p>
            <a:r>
              <a:rPr lang="en-US" sz="2400" dirty="0" smtClean="0"/>
              <a:t>D &amp; C hysterectomy anyone?</a:t>
            </a:r>
            <a:endParaRPr lang="en-US" sz="2400" dirty="0"/>
          </a:p>
        </p:txBody>
      </p:sp>
      <p:pic>
        <p:nvPicPr>
          <p:cNvPr id="8" name="Picture 7" descr="D &amp; C hysterectomy.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2362200"/>
            <a:ext cx="5494986" cy="3657600"/>
          </a:xfrm>
          <a:prstGeom prst="rect">
            <a:avLst/>
          </a:prstGeom>
        </p:spPr>
      </p:pic>
    </p:spTree>
    <p:extLst>
      <p:ext uri="{BB962C8B-B14F-4D97-AF65-F5344CB8AC3E}">
        <p14:creationId xmlns:p14="http://schemas.microsoft.com/office/powerpoint/2010/main" val="348350511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458200" cy="655638"/>
          </a:xfrm>
        </p:spPr>
        <p:txBody>
          <a:bodyPr>
            <a:normAutofit/>
          </a:bodyPr>
          <a:lstStyle/>
          <a:p>
            <a:r>
              <a:rPr lang="en-US" dirty="0" smtClean="0"/>
              <a:t>Top things we’ve learned about </a:t>
            </a:r>
            <a:r>
              <a:rPr lang="en-US" b="1" dirty="0" smtClean="0"/>
              <a:t>Betsy</a:t>
            </a:r>
            <a:r>
              <a:rPr lang="en-US" dirty="0" smtClean="0"/>
              <a:t>…</a:t>
            </a:r>
            <a:endParaRPr lang="en-US" dirty="0"/>
          </a:p>
        </p:txBody>
      </p:sp>
      <p:sp>
        <p:nvSpPr>
          <p:cNvPr id="3" name="Content Placeholder 2"/>
          <p:cNvSpPr>
            <a:spLocks noGrp="1"/>
          </p:cNvSpPr>
          <p:nvPr>
            <p:ph sz="quarter" idx="1"/>
          </p:nvPr>
        </p:nvSpPr>
        <p:spPr>
          <a:xfrm>
            <a:off x="457200" y="1295400"/>
            <a:ext cx="7467600" cy="990600"/>
          </a:xfrm>
        </p:spPr>
        <p:txBody>
          <a:bodyPr/>
          <a:lstStyle/>
          <a:p>
            <a:r>
              <a:rPr lang="en-US" dirty="0" smtClean="0"/>
              <a:t>Notably, clearly could have had many less stressful careers . . . </a:t>
            </a:r>
            <a:endParaRPr lang="en-US" i="1" dirty="0"/>
          </a:p>
        </p:txBody>
      </p:sp>
      <p:sp>
        <p:nvSpPr>
          <p:cNvPr id="9" name="TextBox 8"/>
          <p:cNvSpPr txBox="1"/>
          <p:nvPr/>
        </p:nvSpPr>
        <p:spPr>
          <a:xfrm>
            <a:off x="228600" y="2209800"/>
            <a:ext cx="3048000" cy="2308324"/>
          </a:xfrm>
          <a:prstGeom prst="rect">
            <a:avLst/>
          </a:prstGeom>
          <a:noFill/>
        </p:spPr>
        <p:txBody>
          <a:bodyPr wrap="square" rtlCol="0">
            <a:spAutoFit/>
          </a:bodyPr>
          <a:lstStyle/>
          <a:p>
            <a:r>
              <a:rPr lang="en-US" sz="2400" dirty="0" smtClean="0"/>
              <a:t>-- Chef</a:t>
            </a:r>
          </a:p>
          <a:p>
            <a:r>
              <a:rPr lang="en-US" sz="2400" dirty="0" smtClean="0"/>
              <a:t>-- Gardner</a:t>
            </a:r>
          </a:p>
          <a:p>
            <a:r>
              <a:rPr lang="en-US" sz="2400" dirty="0" smtClean="0"/>
              <a:t>-- Farmer</a:t>
            </a:r>
          </a:p>
          <a:p>
            <a:r>
              <a:rPr lang="en-US" sz="2400" dirty="0" smtClean="0"/>
              <a:t>-- Carpenter</a:t>
            </a:r>
          </a:p>
          <a:p>
            <a:r>
              <a:rPr lang="en-US" sz="2400" dirty="0" smtClean="0"/>
              <a:t>-- Barber</a:t>
            </a:r>
          </a:p>
          <a:p>
            <a:r>
              <a:rPr lang="en-US" sz="2400" dirty="0" smtClean="0"/>
              <a:t>-- Personal shopper</a:t>
            </a:r>
            <a:endParaRPr lang="en-US" sz="2400" dirty="0"/>
          </a:p>
        </p:txBody>
      </p:sp>
      <p:pic>
        <p:nvPicPr>
          <p:cNvPr id="5" name="Picture 4" descr="betsy otto and chicks.jpg"/>
          <p:cNvPicPr>
            <a:picLocks noChangeAspect="1"/>
          </p:cNvPicPr>
          <p:nvPr/>
        </p:nvPicPr>
        <p:blipFill rotWithShape="1">
          <a:blip r:embed="rId2" cstate="print">
            <a:extLst>
              <a:ext uri="{28A0092B-C50C-407E-A947-70E740481C1C}">
                <a14:useLocalDpi xmlns:a14="http://schemas.microsoft.com/office/drawing/2010/main"/>
              </a:ext>
            </a:extLst>
          </a:blip>
          <a:srcRect t="7407" r="1866" b="30247"/>
          <a:stretch/>
        </p:blipFill>
        <p:spPr>
          <a:xfrm>
            <a:off x="3276600" y="2286000"/>
            <a:ext cx="4857636" cy="4114800"/>
          </a:xfrm>
          <a:prstGeom prst="rect">
            <a:avLst/>
          </a:prstGeom>
        </p:spPr>
      </p:pic>
      <p:pic>
        <p:nvPicPr>
          <p:cNvPr id="6" name="Picture 5" descr="beet chip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 y="4495800"/>
            <a:ext cx="3048000" cy="2286000"/>
          </a:xfrm>
          <a:prstGeom prst="rect">
            <a:avLst/>
          </a:prstGeom>
        </p:spPr>
      </p:pic>
    </p:spTree>
    <p:extLst>
      <p:ext uri="{BB962C8B-B14F-4D97-AF65-F5344CB8AC3E}">
        <p14:creationId xmlns:p14="http://schemas.microsoft.com/office/powerpoint/2010/main" val="227844190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458200" cy="655638"/>
          </a:xfrm>
        </p:spPr>
        <p:txBody>
          <a:bodyPr>
            <a:normAutofit/>
          </a:bodyPr>
          <a:lstStyle/>
          <a:p>
            <a:r>
              <a:rPr lang="en-US" dirty="0" smtClean="0"/>
              <a:t>Top things we’ve learned about </a:t>
            </a:r>
            <a:r>
              <a:rPr lang="en-US" b="1" dirty="0" smtClean="0"/>
              <a:t>Betsy</a:t>
            </a:r>
            <a:r>
              <a:rPr lang="en-US" dirty="0" smtClean="0"/>
              <a:t>…</a:t>
            </a:r>
            <a:endParaRPr lang="en-US" dirty="0"/>
          </a:p>
        </p:txBody>
      </p:sp>
      <p:sp>
        <p:nvSpPr>
          <p:cNvPr id="3" name="Content Placeholder 2"/>
          <p:cNvSpPr>
            <a:spLocks noGrp="1"/>
          </p:cNvSpPr>
          <p:nvPr>
            <p:ph sz="quarter" idx="1"/>
          </p:nvPr>
        </p:nvSpPr>
        <p:spPr>
          <a:xfrm>
            <a:off x="457200" y="1295400"/>
            <a:ext cx="7467600" cy="990600"/>
          </a:xfrm>
        </p:spPr>
        <p:txBody>
          <a:bodyPr/>
          <a:lstStyle/>
          <a:p>
            <a:r>
              <a:rPr lang="en-US" dirty="0" smtClean="0"/>
              <a:t>Was hired by Al Gore to renew interest in environmental issues among residents . . . </a:t>
            </a:r>
            <a:endParaRPr lang="en-US" i="1" dirty="0"/>
          </a:p>
        </p:txBody>
      </p:sp>
      <p:pic>
        <p:nvPicPr>
          <p:cNvPr id="5" name="Picture 4" descr="betsy bike.jpg"/>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33400" y="2590800"/>
            <a:ext cx="2743200" cy="3657600"/>
          </a:xfrm>
          <a:prstGeom prst="rect">
            <a:avLst/>
          </a:prstGeom>
        </p:spPr>
      </p:pic>
      <p:pic>
        <p:nvPicPr>
          <p:cNvPr id="6" name="Picture 5" descr="hike at par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00" y="2514600"/>
            <a:ext cx="4203700" cy="4064000"/>
          </a:xfrm>
          <a:prstGeom prst="rect">
            <a:avLst/>
          </a:prstGeom>
        </p:spPr>
      </p:pic>
    </p:spTree>
    <p:extLst>
      <p:ext uri="{BB962C8B-B14F-4D97-AF65-F5344CB8AC3E}">
        <p14:creationId xmlns:p14="http://schemas.microsoft.com/office/powerpoint/2010/main" val="240408450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458200" cy="655638"/>
          </a:xfrm>
        </p:spPr>
        <p:txBody>
          <a:bodyPr>
            <a:normAutofit/>
          </a:bodyPr>
          <a:lstStyle/>
          <a:p>
            <a:r>
              <a:rPr lang="en-US" dirty="0" smtClean="0"/>
              <a:t>Top things we’ve learned about </a:t>
            </a:r>
            <a:r>
              <a:rPr lang="en-US" b="1" dirty="0" smtClean="0"/>
              <a:t>Betsy</a:t>
            </a:r>
            <a:r>
              <a:rPr lang="en-US" dirty="0" smtClean="0"/>
              <a:t>…</a:t>
            </a:r>
            <a:endParaRPr lang="en-US" dirty="0"/>
          </a:p>
        </p:txBody>
      </p:sp>
      <p:sp>
        <p:nvSpPr>
          <p:cNvPr id="3" name="Content Placeholder 2"/>
          <p:cNvSpPr>
            <a:spLocks noGrp="1"/>
          </p:cNvSpPr>
          <p:nvPr>
            <p:ph sz="quarter" idx="1"/>
          </p:nvPr>
        </p:nvSpPr>
        <p:spPr>
          <a:xfrm>
            <a:off x="381000" y="1143000"/>
            <a:ext cx="7467600" cy="990600"/>
          </a:xfrm>
        </p:spPr>
        <p:txBody>
          <a:bodyPr/>
          <a:lstStyle/>
          <a:p>
            <a:r>
              <a:rPr lang="en-US" dirty="0" smtClean="0"/>
              <a:t>Is the most likely resident to be found constructing a chicken coop on her vacation . . . </a:t>
            </a:r>
            <a:endParaRPr lang="en-US" i="1" dirty="0"/>
          </a:p>
        </p:txBody>
      </p:sp>
      <p:pic>
        <p:nvPicPr>
          <p:cNvPr id="5" name="Picture 4" descr="betsy and chicken coop.png"/>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r="5134"/>
          <a:stretch/>
        </p:blipFill>
        <p:spPr>
          <a:xfrm>
            <a:off x="1752600" y="2133600"/>
            <a:ext cx="3807178" cy="4584700"/>
          </a:xfrm>
          <a:prstGeom prst="rect">
            <a:avLst/>
          </a:prstGeom>
        </p:spPr>
      </p:pic>
    </p:spTree>
    <p:extLst>
      <p:ext uri="{BB962C8B-B14F-4D97-AF65-F5344CB8AC3E}">
        <p14:creationId xmlns:p14="http://schemas.microsoft.com/office/powerpoint/2010/main" val="9410587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458200" cy="655638"/>
          </a:xfrm>
        </p:spPr>
        <p:txBody>
          <a:bodyPr>
            <a:normAutofit/>
          </a:bodyPr>
          <a:lstStyle/>
          <a:p>
            <a:r>
              <a:rPr lang="en-US" dirty="0" smtClean="0"/>
              <a:t>Top things we’ve learned about </a:t>
            </a:r>
            <a:r>
              <a:rPr lang="en-US" b="1" dirty="0" smtClean="0"/>
              <a:t>Betsy</a:t>
            </a:r>
            <a:r>
              <a:rPr lang="en-US" dirty="0" smtClean="0"/>
              <a:t>…</a:t>
            </a:r>
            <a:endParaRPr lang="en-US" dirty="0"/>
          </a:p>
        </p:txBody>
      </p:sp>
      <p:sp>
        <p:nvSpPr>
          <p:cNvPr id="3" name="Content Placeholder 2"/>
          <p:cNvSpPr>
            <a:spLocks noGrp="1"/>
          </p:cNvSpPr>
          <p:nvPr>
            <p:ph sz="quarter" idx="1"/>
          </p:nvPr>
        </p:nvSpPr>
        <p:spPr>
          <a:xfrm>
            <a:off x="381000" y="1143000"/>
            <a:ext cx="7467600" cy="1524000"/>
          </a:xfrm>
        </p:spPr>
        <p:txBody>
          <a:bodyPr>
            <a:normAutofit/>
          </a:bodyPr>
          <a:lstStyle/>
          <a:p>
            <a:r>
              <a:rPr lang="en-US" dirty="0" smtClean="0"/>
              <a:t>And the most likely culprit to have left the NY Times open on the PGY4 computer on L &amp; D (or be found reading Crime &amp; Punishment). . . </a:t>
            </a:r>
            <a:endParaRPr lang="en-US" i="1" dirty="0"/>
          </a:p>
        </p:txBody>
      </p:sp>
      <p:pic>
        <p:nvPicPr>
          <p:cNvPr id="4" name="Picture 3" descr="betsy and melanie.png"/>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810000" y="2667000"/>
            <a:ext cx="3176789" cy="3657600"/>
          </a:xfrm>
          <a:prstGeom prst="rect">
            <a:avLst/>
          </a:prstGeom>
        </p:spPr>
      </p:pic>
      <p:pic>
        <p:nvPicPr>
          <p:cNvPr id="6" name="Picture 5" descr="new york tim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3429000"/>
            <a:ext cx="2921000" cy="2235200"/>
          </a:xfrm>
          <a:prstGeom prst="rect">
            <a:avLst/>
          </a:prstGeom>
        </p:spPr>
      </p:pic>
    </p:spTree>
    <p:extLst>
      <p:ext uri="{BB962C8B-B14F-4D97-AF65-F5344CB8AC3E}">
        <p14:creationId xmlns:p14="http://schemas.microsoft.com/office/powerpoint/2010/main" val="402819237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7467600" cy="655638"/>
          </a:xfrm>
        </p:spPr>
        <p:txBody>
          <a:bodyPr/>
          <a:lstStyle/>
          <a:p>
            <a:r>
              <a:rPr lang="en-US" dirty="0" smtClean="0"/>
              <a:t>Thank You To All Faculty…</a:t>
            </a:r>
            <a:endParaRPr lang="en-US" dirty="0"/>
          </a:p>
        </p:txBody>
      </p:sp>
      <p:pic>
        <p:nvPicPr>
          <p:cNvPr id="5" name="Picture 4" descr="GYN Faculty 22nd rank.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2400" y="1447800"/>
            <a:ext cx="8597020" cy="372324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458200" cy="655638"/>
          </a:xfrm>
        </p:spPr>
        <p:txBody>
          <a:bodyPr>
            <a:normAutofit/>
          </a:bodyPr>
          <a:lstStyle/>
          <a:p>
            <a:r>
              <a:rPr lang="en-US" dirty="0" smtClean="0"/>
              <a:t>Top things we’ve learned about </a:t>
            </a:r>
            <a:r>
              <a:rPr lang="en-US" b="1" dirty="0" smtClean="0"/>
              <a:t>Betsy</a:t>
            </a:r>
            <a:r>
              <a:rPr lang="en-US" dirty="0" smtClean="0"/>
              <a:t>…</a:t>
            </a:r>
            <a:endParaRPr lang="en-US" dirty="0"/>
          </a:p>
        </p:txBody>
      </p:sp>
      <p:sp>
        <p:nvSpPr>
          <p:cNvPr id="3" name="Content Placeholder 2"/>
          <p:cNvSpPr>
            <a:spLocks noGrp="1"/>
          </p:cNvSpPr>
          <p:nvPr>
            <p:ph sz="quarter" idx="1"/>
          </p:nvPr>
        </p:nvSpPr>
        <p:spPr>
          <a:xfrm>
            <a:off x="381000" y="1143000"/>
            <a:ext cx="7467600" cy="990600"/>
          </a:xfrm>
        </p:spPr>
        <p:txBody>
          <a:bodyPr/>
          <a:lstStyle/>
          <a:p>
            <a:r>
              <a:rPr lang="en-US" dirty="0" smtClean="0"/>
              <a:t>May be the least likely member of the department to be found wearing a dress . . . </a:t>
            </a:r>
            <a:endParaRPr lang="en-US" i="1" dirty="0"/>
          </a:p>
        </p:txBody>
      </p:sp>
      <p:pic>
        <p:nvPicPr>
          <p:cNvPr id="4" name="Picture 3" descr="betsy dres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2197100"/>
            <a:ext cx="3975100" cy="4660900"/>
          </a:xfrm>
          <a:prstGeom prst="rect">
            <a:avLst/>
          </a:prstGeom>
        </p:spPr>
      </p:pic>
      <p:sp>
        <p:nvSpPr>
          <p:cNvPr id="7" name="TextBox 6"/>
          <p:cNvSpPr txBox="1"/>
          <p:nvPr/>
        </p:nvSpPr>
        <p:spPr>
          <a:xfrm>
            <a:off x="5410200" y="3810000"/>
            <a:ext cx="2438400" cy="1200328"/>
          </a:xfrm>
          <a:prstGeom prst="rect">
            <a:avLst/>
          </a:prstGeom>
          <a:noFill/>
        </p:spPr>
        <p:txBody>
          <a:bodyPr wrap="square" rtlCol="0">
            <a:spAutoFit/>
          </a:bodyPr>
          <a:lstStyle/>
          <a:p>
            <a:r>
              <a:rPr lang="en-US" sz="2400" dirty="0" smtClean="0"/>
              <a:t>Can you guess which one is Betsy?</a:t>
            </a:r>
            <a:endParaRPr lang="en-US" sz="2400" dirty="0"/>
          </a:p>
        </p:txBody>
      </p:sp>
    </p:spTree>
    <p:extLst>
      <p:ext uri="{BB962C8B-B14F-4D97-AF65-F5344CB8AC3E}">
        <p14:creationId xmlns:p14="http://schemas.microsoft.com/office/powerpoint/2010/main" val="280794358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458200" cy="655638"/>
          </a:xfrm>
        </p:spPr>
        <p:txBody>
          <a:bodyPr>
            <a:normAutofit/>
          </a:bodyPr>
          <a:lstStyle/>
          <a:p>
            <a:r>
              <a:rPr lang="en-US" dirty="0" smtClean="0"/>
              <a:t>Top things we’ve learned about </a:t>
            </a:r>
            <a:r>
              <a:rPr lang="en-US" b="1" dirty="0" smtClean="0"/>
              <a:t>Betsy</a:t>
            </a:r>
            <a:r>
              <a:rPr lang="en-US" dirty="0" smtClean="0"/>
              <a:t>…</a:t>
            </a:r>
            <a:endParaRPr lang="en-US" dirty="0"/>
          </a:p>
        </p:txBody>
      </p:sp>
      <p:sp>
        <p:nvSpPr>
          <p:cNvPr id="3" name="Content Placeholder 2"/>
          <p:cNvSpPr>
            <a:spLocks noGrp="1"/>
          </p:cNvSpPr>
          <p:nvPr>
            <p:ph sz="quarter" idx="1"/>
          </p:nvPr>
        </p:nvSpPr>
        <p:spPr>
          <a:xfrm>
            <a:off x="381000" y="1143000"/>
            <a:ext cx="7467600" cy="990600"/>
          </a:xfrm>
        </p:spPr>
        <p:txBody>
          <a:bodyPr/>
          <a:lstStyle/>
          <a:p>
            <a:r>
              <a:rPr lang="en-US" dirty="0" smtClean="0"/>
              <a:t>Always game for a gathering that involves good food and beer . . . </a:t>
            </a:r>
            <a:endParaRPr lang="en-US" i="1" dirty="0"/>
          </a:p>
        </p:txBody>
      </p:sp>
      <p:pic>
        <p:nvPicPr>
          <p:cNvPr id="5" name="Picture 4" descr="betsy 30th bda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2209800"/>
            <a:ext cx="5557101" cy="4114800"/>
          </a:xfrm>
          <a:prstGeom prst="rect">
            <a:avLst/>
          </a:prstGeom>
        </p:spPr>
      </p:pic>
    </p:spTree>
    <p:extLst>
      <p:ext uri="{BB962C8B-B14F-4D97-AF65-F5344CB8AC3E}">
        <p14:creationId xmlns:p14="http://schemas.microsoft.com/office/powerpoint/2010/main" val="240626450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458200" cy="655638"/>
          </a:xfrm>
        </p:spPr>
        <p:txBody>
          <a:bodyPr>
            <a:normAutofit/>
          </a:bodyPr>
          <a:lstStyle/>
          <a:p>
            <a:r>
              <a:rPr lang="en-US" dirty="0" smtClean="0"/>
              <a:t>Top things we’ve learned about </a:t>
            </a:r>
            <a:r>
              <a:rPr lang="en-US" b="1" dirty="0" smtClean="0"/>
              <a:t>Betsy</a:t>
            </a:r>
            <a:r>
              <a:rPr lang="en-US" dirty="0" smtClean="0"/>
              <a:t>…</a:t>
            </a:r>
            <a:endParaRPr lang="en-US" dirty="0"/>
          </a:p>
        </p:txBody>
      </p:sp>
      <p:sp>
        <p:nvSpPr>
          <p:cNvPr id="3" name="Content Placeholder 2"/>
          <p:cNvSpPr>
            <a:spLocks noGrp="1"/>
          </p:cNvSpPr>
          <p:nvPr>
            <p:ph sz="quarter" idx="1"/>
          </p:nvPr>
        </p:nvSpPr>
        <p:spPr>
          <a:xfrm>
            <a:off x="304800" y="1066800"/>
            <a:ext cx="7467600" cy="990600"/>
          </a:xfrm>
        </p:spPr>
        <p:txBody>
          <a:bodyPr/>
          <a:lstStyle/>
          <a:p>
            <a:r>
              <a:rPr lang="en-US" dirty="0" smtClean="0"/>
              <a:t>Her backyard could double as an alternative filming site for Crocodile Hunter . . . </a:t>
            </a:r>
            <a:endParaRPr lang="en-US" i="1" dirty="0"/>
          </a:p>
        </p:txBody>
      </p:sp>
      <p:pic>
        <p:nvPicPr>
          <p:cNvPr id="4" name="Picture 3" descr="chicken feathers.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43000" y="1981200"/>
            <a:ext cx="6127147" cy="4114800"/>
          </a:xfrm>
          <a:prstGeom prst="rect">
            <a:avLst/>
          </a:prstGeom>
        </p:spPr>
      </p:pic>
      <p:sp>
        <p:nvSpPr>
          <p:cNvPr id="6" name="TextBox 5"/>
          <p:cNvSpPr txBox="1"/>
          <p:nvPr/>
        </p:nvSpPr>
        <p:spPr>
          <a:xfrm>
            <a:off x="2743200" y="6172200"/>
            <a:ext cx="3429000" cy="461665"/>
          </a:xfrm>
          <a:prstGeom prst="rect">
            <a:avLst/>
          </a:prstGeom>
          <a:noFill/>
        </p:spPr>
        <p:txBody>
          <a:bodyPr wrap="square" rtlCol="0">
            <a:spAutoFit/>
          </a:bodyPr>
          <a:lstStyle/>
          <a:p>
            <a:r>
              <a:rPr lang="en-US" sz="2400" dirty="0" smtClean="0"/>
              <a:t>Hawk 2.  Chickens 0.</a:t>
            </a:r>
            <a:endParaRPr lang="en-US" sz="2400" dirty="0"/>
          </a:p>
        </p:txBody>
      </p:sp>
    </p:spTree>
    <p:extLst>
      <p:ext uri="{BB962C8B-B14F-4D97-AF65-F5344CB8AC3E}">
        <p14:creationId xmlns:p14="http://schemas.microsoft.com/office/powerpoint/2010/main" val="144468532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458200" cy="655638"/>
          </a:xfrm>
        </p:spPr>
        <p:txBody>
          <a:bodyPr>
            <a:normAutofit/>
          </a:bodyPr>
          <a:lstStyle/>
          <a:p>
            <a:r>
              <a:rPr lang="en-US" dirty="0" smtClean="0"/>
              <a:t>Top things we’ve learned about </a:t>
            </a:r>
            <a:r>
              <a:rPr lang="en-US" b="1" dirty="0" smtClean="0"/>
              <a:t>Betsy</a:t>
            </a:r>
            <a:r>
              <a:rPr lang="en-US" dirty="0" smtClean="0"/>
              <a:t>…</a:t>
            </a:r>
            <a:endParaRPr lang="en-US" dirty="0"/>
          </a:p>
        </p:txBody>
      </p:sp>
      <p:sp>
        <p:nvSpPr>
          <p:cNvPr id="3" name="Content Placeholder 2"/>
          <p:cNvSpPr>
            <a:spLocks noGrp="1"/>
          </p:cNvSpPr>
          <p:nvPr>
            <p:ph sz="quarter" idx="1"/>
          </p:nvPr>
        </p:nvSpPr>
        <p:spPr>
          <a:xfrm>
            <a:off x="304800" y="1066800"/>
            <a:ext cx="7467600" cy="990600"/>
          </a:xfrm>
        </p:spPr>
        <p:txBody>
          <a:bodyPr/>
          <a:lstStyle/>
          <a:p>
            <a:r>
              <a:rPr lang="en-US" dirty="0" smtClean="0"/>
              <a:t> She’s an incredible friend who has an amazing capacity for hospitality.</a:t>
            </a:r>
            <a:endParaRPr lang="en-US" i="1" dirty="0"/>
          </a:p>
        </p:txBody>
      </p:sp>
      <p:pic>
        <p:nvPicPr>
          <p:cNvPr id="5" name="Picture 4" descr="betsy house.png"/>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4038600" y="2514600"/>
            <a:ext cx="4211018" cy="3383280"/>
          </a:xfrm>
          <a:prstGeom prst="rect">
            <a:avLst/>
          </a:prstGeom>
        </p:spPr>
      </p:pic>
      <p:pic>
        <p:nvPicPr>
          <p:cNvPr id="7" name="Picture 6" descr="katie and betsy.jpg"/>
          <p:cNvPicPr>
            <a:picLocks noChangeAspect="1"/>
          </p:cNvPicPr>
          <p:nvPr/>
        </p:nvPicPr>
        <p:blipFill rotWithShape="1">
          <a:blip r:embed="rId4">
            <a:extLst>
              <a:ext uri="{28A0092B-C50C-407E-A947-70E740481C1C}">
                <a14:useLocalDpi xmlns:a14="http://schemas.microsoft.com/office/drawing/2010/main"/>
              </a:ext>
            </a:extLst>
          </a:blip>
          <a:srcRect l="10782" t="13704"/>
          <a:stretch/>
        </p:blipFill>
        <p:spPr>
          <a:xfrm>
            <a:off x="609600" y="2209800"/>
            <a:ext cx="3059289" cy="3945467"/>
          </a:xfrm>
          <a:prstGeom prst="rect">
            <a:avLst/>
          </a:prstGeom>
        </p:spPr>
      </p:pic>
    </p:spTree>
    <p:extLst>
      <p:ext uri="{BB962C8B-B14F-4D97-AF65-F5344CB8AC3E}">
        <p14:creationId xmlns:p14="http://schemas.microsoft.com/office/powerpoint/2010/main" val="170290912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7467600" cy="579438"/>
          </a:xfrm>
        </p:spPr>
        <p:txBody>
          <a:bodyPr/>
          <a:lstStyle/>
          <a:p>
            <a:r>
              <a:rPr lang="en-US" dirty="0" smtClean="0"/>
              <a:t>Jennifer Fay </a:t>
            </a:r>
            <a:r>
              <a:rPr lang="en-US" dirty="0" err="1" smtClean="0"/>
              <a:t>Kawwass</a:t>
            </a:r>
            <a:r>
              <a:rPr lang="en-US" dirty="0" smtClean="0"/>
              <a:t>-Thompson</a:t>
            </a:r>
            <a:endParaRPr lang="en-US" dirty="0"/>
          </a:p>
        </p:txBody>
      </p:sp>
      <p:sp>
        <p:nvSpPr>
          <p:cNvPr id="5" name="Content Placeholder 2"/>
          <p:cNvSpPr>
            <a:spLocks noGrp="1"/>
          </p:cNvSpPr>
          <p:nvPr>
            <p:ph sz="quarter" idx="1"/>
          </p:nvPr>
        </p:nvSpPr>
        <p:spPr>
          <a:xfrm>
            <a:off x="228600" y="685800"/>
            <a:ext cx="8458200" cy="3276600"/>
          </a:xfrm>
        </p:spPr>
        <p:txBody>
          <a:bodyPr/>
          <a:lstStyle/>
          <a:p>
            <a:r>
              <a:rPr lang="en-US" sz="2000" dirty="0" smtClean="0">
                <a:solidFill>
                  <a:srgbClr val="002060"/>
                </a:solidFill>
              </a:rPr>
              <a:t>Birthplace</a:t>
            </a:r>
            <a:r>
              <a:rPr lang="en-US" sz="2000" dirty="0" smtClean="0"/>
              <a:t>: New York, NY</a:t>
            </a:r>
          </a:p>
          <a:p>
            <a:r>
              <a:rPr lang="en-US" sz="2000" dirty="0" smtClean="0">
                <a:solidFill>
                  <a:srgbClr val="002060"/>
                </a:solidFill>
              </a:rPr>
              <a:t>Hometown</a:t>
            </a:r>
            <a:r>
              <a:rPr lang="en-US" sz="2000" dirty="0" smtClean="0"/>
              <a:t>: Virginia Beach, VA</a:t>
            </a:r>
          </a:p>
          <a:p>
            <a:r>
              <a:rPr lang="en-US" sz="2000" dirty="0" smtClean="0">
                <a:solidFill>
                  <a:srgbClr val="002060"/>
                </a:solidFill>
              </a:rPr>
              <a:t>Undergrad</a:t>
            </a:r>
            <a:r>
              <a:rPr lang="en-US" sz="2000" dirty="0" smtClean="0"/>
              <a:t>: Davidson College</a:t>
            </a:r>
          </a:p>
          <a:p>
            <a:r>
              <a:rPr lang="en-US" sz="2000" dirty="0" err="1" smtClean="0">
                <a:solidFill>
                  <a:srgbClr val="002060"/>
                </a:solidFill>
              </a:rPr>
              <a:t>Medschool</a:t>
            </a:r>
            <a:r>
              <a:rPr lang="en-US" sz="2000" dirty="0" smtClean="0"/>
              <a:t>: University of Virginia</a:t>
            </a:r>
          </a:p>
          <a:p>
            <a:r>
              <a:rPr lang="en-US" sz="2000" dirty="0" smtClean="0">
                <a:solidFill>
                  <a:srgbClr val="002060"/>
                </a:solidFill>
              </a:rPr>
              <a:t>“Fun Facts”</a:t>
            </a:r>
            <a:r>
              <a:rPr lang="en-US" sz="2000" dirty="0" smtClean="0"/>
              <a:t>: </a:t>
            </a:r>
          </a:p>
          <a:p>
            <a:pPr lvl="1"/>
            <a:r>
              <a:rPr lang="en-US" sz="1700" dirty="0" smtClean="0"/>
              <a:t>Played Division I Field Hockey and was nicknamed “</a:t>
            </a:r>
            <a:r>
              <a:rPr lang="en-US" sz="1700" dirty="0" err="1" smtClean="0"/>
              <a:t>Deez</a:t>
            </a:r>
            <a:r>
              <a:rPr lang="en-US" sz="1700" dirty="0" smtClean="0"/>
              <a:t>” because she could bench press the most weight on the team…</a:t>
            </a:r>
          </a:p>
          <a:p>
            <a:pPr lvl="1"/>
            <a:r>
              <a:rPr lang="en-US" sz="1700" dirty="0" smtClean="0"/>
              <a:t>Fluent in Spanish, French, Arabic, English… “survival” Italian</a:t>
            </a:r>
          </a:p>
          <a:p>
            <a:r>
              <a:rPr lang="en-US" sz="2000" dirty="0" smtClean="0">
                <a:solidFill>
                  <a:srgbClr val="002060"/>
                </a:solidFill>
              </a:rPr>
              <a:t>Future Plans</a:t>
            </a:r>
            <a:r>
              <a:rPr lang="en-US" sz="2000" dirty="0" smtClean="0"/>
              <a:t>: Emory REI Fellowship</a:t>
            </a:r>
          </a:p>
        </p:txBody>
      </p:sp>
      <p:pic>
        <p:nvPicPr>
          <p:cNvPr id="3" name="Picture 2" descr="Baby Jenn-22.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81000" y="4038600"/>
            <a:ext cx="2400300" cy="2654300"/>
          </a:xfrm>
          <a:prstGeom prst="rect">
            <a:avLst/>
          </a:prstGeom>
        </p:spPr>
      </p:pic>
      <p:pic>
        <p:nvPicPr>
          <p:cNvPr id="4" name="Picture 3" descr="henry.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19400" y="4343400"/>
            <a:ext cx="2743200" cy="2057400"/>
          </a:xfrm>
          <a:prstGeom prst="rect">
            <a:avLst/>
          </a:prstGeom>
        </p:spPr>
      </p:pic>
      <p:pic>
        <p:nvPicPr>
          <p:cNvPr id="6" name="Picture 5" descr="jennpeter2008(2).jpg"/>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17000"/>
                    </a14:imgEffect>
                  </a14:imgLayer>
                </a14:imgProps>
              </a:ext>
              <a:ext uri="{28A0092B-C50C-407E-A947-70E740481C1C}">
                <a14:useLocalDpi xmlns:a14="http://schemas.microsoft.com/office/drawing/2010/main"/>
              </a:ext>
            </a:extLst>
          </a:blip>
          <a:srcRect/>
          <a:stretch/>
        </p:blipFill>
        <p:spPr>
          <a:xfrm>
            <a:off x="5638800" y="3556000"/>
            <a:ext cx="2971800" cy="32004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610600" cy="655638"/>
          </a:xfrm>
        </p:spPr>
        <p:txBody>
          <a:bodyPr>
            <a:normAutofit/>
          </a:bodyPr>
          <a:lstStyle/>
          <a:p>
            <a:r>
              <a:rPr lang="en-US" dirty="0" smtClean="0"/>
              <a:t>Top things we’ve learned about </a:t>
            </a:r>
            <a:r>
              <a:rPr lang="en-US" b="1" dirty="0" smtClean="0"/>
              <a:t>JENN</a:t>
            </a:r>
            <a:r>
              <a:rPr lang="en-US" dirty="0" smtClean="0"/>
              <a:t>…</a:t>
            </a:r>
            <a:endParaRPr lang="en-US" dirty="0"/>
          </a:p>
        </p:txBody>
      </p:sp>
      <p:sp>
        <p:nvSpPr>
          <p:cNvPr id="4" name="Subtitle 2"/>
          <p:cNvSpPr txBox="1">
            <a:spLocks/>
          </p:cNvSpPr>
          <p:nvPr/>
        </p:nvSpPr>
        <p:spPr>
          <a:xfrm>
            <a:off x="1143000" y="2362200"/>
            <a:ext cx="6172200" cy="1371600"/>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r>
              <a:rPr lang="en-US" sz="2800" dirty="0" smtClean="0"/>
              <a:t>Voted most likely to cry during the senior roast.</a:t>
            </a:r>
            <a:endParaRPr lang="en-US" sz="2800" dirty="0"/>
          </a:p>
        </p:txBody>
      </p:sp>
    </p:spTree>
    <p:extLst>
      <p:ext uri="{BB962C8B-B14F-4D97-AF65-F5344CB8AC3E}">
        <p14:creationId xmlns:p14="http://schemas.microsoft.com/office/powerpoint/2010/main" val="136180247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Comments:</a:t>
            </a:r>
            <a:endParaRPr lang="en-US" dirty="0"/>
          </a:p>
        </p:txBody>
      </p:sp>
      <p:sp>
        <p:nvSpPr>
          <p:cNvPr id="3" name="Content Placeholder 2"/>
          <p:cNvSpPr>
            <a:spLocks noGrp="1"/>
          </p:cNvSpPr>
          <p:nvPr>
            <p:ph idx="1"/>
          </p:nvPr>
        </p:nvSpPr>
        <p:spPr/>
        <p:txBody>
          <a:bodyPr>
            <a:normAutofit/>
          </a:bodyPr>
          <a:lstStyle/>
          <a:p>
            <a:r>
              <a:rPr lang="en-US" dirty="0" smtClean="0"/>
              <a:t>Most are jealous of </a:t>
            </a:r>
            <a:r>
              <a:rPr lang="en-US" dirty="0" err="1" smtClean="0"/>
              <a:t>Jenn’s</a:t>
            </a:r>
            <a:r>
              <a:rPr lang="en-US" dirty="0" smtClean="0"/>
              <a:t> ability to nap anywhere at any time.</a:t>
            </a:r>
          </a:p>
          <a:p>
            <a:r>
              <a:rPr lang="en-US" dirty="0" err="1" smtClean="0"/>
              <a:t>Jenn</a:t>
            </a:r>
            <a:r>
              <a:rPr lang="en-US" dirty="0" smtClean="0"/>
              <a:t> is in a neck and neck competition with Albert  for who is less interested in L&amp;D</a:t>
            </a:r>
          </a:p>
          <a:p>
            <a:r>
              <a:rPr lang="en-US" dirty="0" smtClean="0"/>
              <a:t>We’ll be hitting </a:t>
            </a:r>
            <a:r>
              <a:rPr lang="en-US" dirty="0" err="1" smtClean="0"/>
              <a:t>Jenn</a:t>
            </a:r>
            <a:r>
              <a:rPr lang="en-US" dirty="0" smtClean="0"/>
              <a:t> up for reimbursement to cover the expense of our unlimited text plans (required if you want to communicate with her)</a:t>
            </a:r>
          </a:p>
          <a:p>
            <a:endParaRPr lang="en-US" dirty="0"/>
          </a:p>
        </p:txBody>
      </p:sp>
    </p:spTree>
    <p:extLst>
      <p:ext uri="{BB962C8B-B14F-4D97-AF65-F5344CB8AC3E}">
        <p14:creationId xmlns:p14="http://schemas.microsoft.com/office/powerpoint/2010/main" val="23311987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Comments continued…</a:t>
            </a:r>
            <a:endParaRPr lang="en-US" dirty="0"/>
          </a:p>
        </p:txBody>
      </p:sp>
      <p:sp>
        <p:nvSpPr>
          <p:cNvPr id="3" name="Content Placeholder 2"/>
          <p:cNvSpPr>
            <a:spLocks noGrp="1"/>
          </p:cNvSpPr>
          <p:nvPr>
            <p:ph idx="1"/>
          </p:nvPr>
        </p:nvSpPr>
        <p:spPr/>
        <p:txBody>
          <a:bodyPr/>
          <a:lstStyle/>
          <a:p>
            <a:r>
              <a:rPr lang="en-US" dirty="0" err="1" smtClean="0"/>
              <a:t>Jenn</a:t>
            </a:r>
            <a:r>
              <a:rPr lang="en-US" dirty="0" smtClean="0"/>
              <a:t> has been elected as the new apple industry spokesperson after it was discovered that she has eaten more apples than any other </a:t>
            </a:r>
            <a:r>
              <a:rPr lang="en-US" dirty="0"/>
              <a:t>A</a:t>
            </a:r>
            <a:r>
              <a:rPr lang="en-US" dirty="0" smtClean="0"/>
              <a:t>merican since 2001.</a:t>
            </a:r>
          </a:p>
          <a:p>
            <a:r>
              <a:rPr lang="en-US" dirty="0" err="1" smtClean="0"/>
              <a:t>Jenn</a:t>
            </a:r>
            <a:r>
              <a:rPr lang="en-US" dirty="0" smtClean="0"/>
              <a:t> drives like Mario Andretti in the Grady parking lot to obtain her coveted spot.</a:t>
            </a:r>
            <a:endParaRPr lang="en-US" dirty="0"/>
          </a:p>
        </p:txBody>
      </p:sp>
    </p:spTree>
    <p:extLst>
      <p:ext uri="{BB962C8B-B14F-4D97-AF65-F5344CB8AC3E}">
        <p14:creationId xmlns:p14="http://schemas.microsoft.com/office/powerpoint/2010/main" val="309707668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Comments continued…</a:t>
            </a:r>
            <a:endParaRPr lang="en-US" dirty="0"/>
          </a:p>
        </p:txBody>
      </p:sp>
      <p:sp>
        <p:nvSpPr>
          <p:cNvPr id="3" name="Content Placeholder 2"/>
          <p:cNvSpPr>
            <a:spLocks noGrp="1"/>
          </p:cNvSpPr>
          <p:nvPr>
            <p:ph idx="1"/>
          </p:nvPr>
        </p:nvSpPr>
        <p:spPr/>
        <p:txBody>
          <a:bodyPr/>
          <a:lstStyle/>
          <a:p>
            <a:r>
              <a:rPr lang="en-US" dirty="0" smtClean="0"/>
              <a:t>“</a:t>
            </a:r>
            <a:r>
              <a:rPr lang="en-US" dirty="0" err="1" smtClean="0"/>
              <a:t>Jenn’s</a:t>
            </a:r>
            <a:r>
              <a:rPr lang="en-US" dirty="0" smtClean="0"/>
              <a:t> RRD presentation was like seeing an M. Knight </a:t>
            </a:r>
            <a:r>
              <a:rPr lang="en-US" dirty="0" err="1" smtClean="0"/>
              <a:t>Shamalan</a:t>
            </a:r>
            <a:r>
              <a:rPr lang="en-US" dirty="0" smtClean="0"/>
              <a:t> movie-the graphics were great, it was intellectually stimulating, I was intrigued the whole time, but at the end, I had no clue what the whole thing was about.”</a:t>
            </a:r>
            <a:endParaRPr lang="en-US" dirty="0"/>
          </a:p>
        </p:txBody>
      </p:sp>
    </p:spTree>
    <p:extLst>
      <p:ext uri="{BB962C8B-B14F-4D97-AF65-F5344CB8AC3E}">
        <p14:creationId xmlns:p14="http://schemas.microsoft.com/office/powerpoint/2010/main" val="16650342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Jenn’s</a:t>
            </a:r>
            <a:r>
              <a:rPr lang="en-US" dirty="0" smtClean="0"/>
              <a:t> Place in the Universe</a:t>
            </a:r>
            <a:endParaRPr lang="en-US" dirty="0"/>
          </a:p>
        </p:txBody>
      </p:sp>
      <p:graphicFrame>
        <p:nvGraphicFramePr>
          <p:cNvPr id="4" name="Content Placeholder 3"/>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8280432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382000" cy="1143000"/>
          </a:xfrm>
        </p:spPr>
        <p:txBody>
          <a:bodyPr>
            <a:normAutofit/>
          </a:bodyPr>
          <a:lstStyle/>
          <a:p>
            <a:r>
              <a:rPr lang="en-US" dirty="0" smtClean="0"/>
              <a:t>The PGY4’s as PGY1’s . . . . </a:t>
            </a:r>
            <a:endParaRPr lang="en-US" sz="2200" dirty="0"/>
          </a:p>
        </p:txBody>
      </p:sp>
      <p:pic>
        <p:nvPicPr>
          <p:cNvPr id="4" name="Picture 3" descr="PGY-1 class 2007"/>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4000" contrast="4000"/>
                    </a14:imgEffect>
                  </a14:imgLayer>
                </a14:imgProps>
              </a:ext>
              <a:ext uri="{28A0092B-C50C-407E-A947-70E740481C1C}">
                <a14:useLocalDpi xmlns:a14="http://schemas.microsoft.com/office/drawing/2010/main"/>
              </a:ext>
            </a:extLst>
          </a:blip>
          <a:srcRect/>
          <a:stretch>
            <a:fillRect/>
          </a:stretch>
        </p:blipFill>
        <p:spPr bwMode="auto">
          <a:xfrm>
            <a:off x="1219200" y="1524000"/>
            <a:ext cx="6047291" cy="4531105"/>
          </a:xfrm>
          <a:prstGeom prst="rect">
            <a:avLst/>
          </a:prstGeom>
          <a:noFill/>
          <a:ln w="38100">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1219200" y="1905000"/>
            <a:ext cx="5943600" cy="3752910"/>
            <a:chOff x="1219200" y="1905000"/>
            <a:chExt cx="5943600" cy="3752910"/>
          </a:xfrm>
        </p:grpSpPr>
        <p:sp>
          <p:nvSpPr>
            <p:cNvPr id="3" name="TextBox 2"/>
            <p:cNvSpPr txBox="1"/>
            <p:nvPr/>
          </p:nvSpPr>
          <p:spPr>
            <a:xfrm>
              <a:off x="1905000" y="1981200"/>
              <a:ext cx="1066800" cy="400110"/>
            </a:xfrm>
            <a:prstGeom prst="rect">
              <a:avLst/>
            </a:prstGeom>
            <a:noFill/>
          </p:spPr>
          <p:txBody>
            <a:bodyPr wrap="square" rtlCol="0">
              <a:spAutoFit/>
            </a:bodyPr>
            <a:lstStyle/>
            <a:p>
              <a:r>
                <a:rPr lang="en-US" sz="2000" b="1" dirty="0" err="1" smtClean="0">
                  <a:solidFill>
                    <a:schemeClr val="bg1">
                      <a:lumMod val="95000"/>
                    </a:schemeClr>
                  </a:solidFill>
                </a:rPr>
                <a:t>Tuuli</a:t>
              </a:r>
              <a:endParaRPr lang="en-US" sz="2000" b="1" dirty="0">
                <a:solidFill>
                  <a:schemeClr val="bg1">
                    <a:lumMod val="95000"/>
                  </a:schemeClr>
                </a:solidFill>
              </a:endParaRPr>
            </a:p>
          </p:txBody>
        </p:sp>
        <p:sp>
          <p:nvSpPr>
            <p:cNvPr id="5" name="TextBox 4"/>
            <p:cNvSpPr txBox="1"/>
            <p:nvPr/>
          </p:nvSpPr>
          <p:spPr>
            <a:xfrm>
              <a:off x="3048000" y="3352800"/>
              <a:ext cx="990600" cy="400110"/>
            </a:xfrm>
            <a:prstGeom prst="rect">
              <a:avLst/>
            </a:prstGeom>
            <a:noFill/>
          </p:spPr>
          <p:txBody>
            <a:bodyPr wrap="square" rtlCol="0">
              <a:spAutoFit/>
            </a:bodyPr>
            <a:lstStyle/>
            <a:p>
              <a:r>
                <a:rPr lang="en-US" sz="2000" b="1" dirty="0" smtClean="0">
                  <a:solidFill>
                    <a:schemeClr val="bg1">
                      <a:lumMod val="95000"/>
                    </a:schemeClr>
                  </a:solidFill>
                </a:rPr>
                <a:t>Becky</a:t>
              </a:r>
              <a:endParaRPr lang="en-US" sz="2000" b="1" dirty="0">
                <a:solidFill>
                  <a:schemeClr val="bg1">
                    <a:lumMod val="95000"/>
                  </a:schemeClr>
                </a:solidFill>
              </a:endParaRPr>
            </a:p>
          </p:txBody>
        </p:sp>
        <p:sp>
          <p:nvSpPr>
            <p:cNvPr id="6" name="TextBox 5"/>
            <p:cNvSpPr txBox="1"/>
            <p:nvPr/>
          </p:nvSpPr>
          <p:spPr>
            <a:xfrm>
              <a:off x="4343400" y="1905000"/>
              <a:ext cx="990600" cy="400110"/>
            </a:xfrm>
            <a:prstGeom prst="rect">
              <a:avLst/>
            </a:prstGeom>
            <a:noFill/>
          </p:spPr>
          <p:txBody>
            <a:bodyPr wrap="square" rtlCol="0">
              <a:spAutoFit/>
            </a:bodyPr>
            <a:lstStyle/>
            <a:p>
              <a:r>
                <a:rPr lang="en-US" sz="2000" b="1" dirty="0" smtClean="0">
                  <a:solidFill>
                    <a:schemeClr val="bg1">
                      <a:lumMod val="95000"/>
                    </a:schemeClr>
                  </a:solidFill>
                </a:rPr>
                <a:t>David</a:t>
              </a:r>
              <a:endParaRPr lang="en-US" sz="2000" b="1" dirty="0">
                <a:solidFill>
                  <a:schemeClr val="bg1">
                    <a:lumMod val="95000"/>
                  </a:schemeClr>
                </a:solidFill>
              </a:endParaRPr>
            </a:p>
          </p:txBody>
        </p:sp>
        <p:sp>
          <p:nvSpPr>
            <p:cNvPr id="7" name="TextBox 6"/>
            <p:cNvSpPr txBox="1"/>
            <p:nvPr/>
          </p:nvSpPr>
          <p:spPr>
            <a:xfrm>
              <a:off x="5410200" y="2362200"/>
              <a:ext cx="1524000" cy="400110"/>
            </a:xfrm>
            <a:prstGeom prst="rect">
              <a:avLst/>
            </a:prstGeom>
            <a:noFill/>
          </p:spPr>
          <p:txBody>
            <a:bodyPr wrap="square" rtlCol="0">
              <a:spAutoFit/>
            </a:bodyPr>
            <a:lstStyle/>
            <a:p>
              <a:r>
                <a:rPr lang="en-US" sz="2000" b="1" dirty="0" err="1" smtClean="0">
                  <a:solidFill>
                    <a:schemeClr val="bg1">
                      <a:lumMod val="95000"/>
                    </a:schemeClr>
                  </a:solidFill>
                </a:rPr>
                <a:t>Goedken</a:t>
              </a:r>
              <a:endParaRPr lang="en-US" sz="2000" b="1" dirty="0">
                <a:solidFill>
                  <a:schemeClr val="bg1">
                    <a:lumMod val="95000"/>
                  </a:schemeClr>
                </a:solidFill>
              </a:endParaRPr>
            </a:p>
          </p:txBody>
        </p:sp>
        <p:sp>
          <p:nvSpPr>
            <p:cNvPr id="8" name="TextBox 7"/>
            <p:cNvSpPr txBox="1"/>
            <p:nvPr/>
          </p:nvSpPr>
          <p:spPr>
            <a:xfrm>
              <a:off x="5638800" y="5029200"/>
              <a:ext cx="1524000" cy="400110"/>
            </a:xfrm>
            <a:prstGeom prst="rect">
              <a:avLst/>
            </a:prstGeom>
            <a:noFill/>
          </p:spPr>
          <p:txBody>
            <a:bodyPr wrap="square" rtlCol="0">
              <a:spAutoFit/>
            </a:bodyPr>
            <a:lstStyle/>
            <a:p>
              <a:r>
                <a:rPr lang="en-US" sz="2000" b="1" dirty="0" smtClean="0">
                  <a:solidFill>
                    <a:schemeClr val="bg1">
                      <a:lumMod val="95000"/>
                    </a:schemeClr>
                  </a:solidFill>
                </a:rPr>
                <a:t>Kawasaki</a:t>
              </a:r>
              <a:endParaRPr lang="en-US" sz="2000" b="1" dirty="0">
                <a:solidFill>
                  <a:schemeClr val="bg1">
                    <a:lumMod val="95000"/>
                  </a:schemeClr>
                </a:solidFill>
              </a:endParaRPr>
            </a:p>
          </p:txBody>
        </p:sp>
        <p:sp>
          <p:nvSpPr>
            <p:cNvPr id="9" name="TextBox 8"/>
            <p:cNvSpPr txBox="1"/>
            <p:nvPr/>
          </p:nvSpPr>
          <p:spPr>
            <a:xfrm>
              <a:off x="4038600" y="5257800"/>
              <a:ext cx="1752600" cy="400110"/>
            </a:xfrm>
            <a:prstGeom prst="rect">
              <a:avLst/>
            </a:prstGeom>
            <a:noFill/>
          </p:spPr>
          <p:txBody>
            <a:bodyPr wrap="square" rtlCol="0">
              <a:spAutoFit/>
            </a:bodyPr>
            <a:lstStyle/>
            <a:p>
              <a:r>
                <a:rPr lang="en-US" sz="2000" b="1" dirty="0" smtClean="0">
                  <a:solidFill>
                    <a:schemeClr val="bg1">
                      <a:lumMod val="95000"/>
                    </a:schemeClr>
                  </a:solidFill>
                </a:rPr>
                <a:t>Henderson</a:t>
              </a:r>
              <a:endParaRPr lang="en-US" sz="2000" b="1" dirty="0">
                <a:solidFill>
                  <a:schemeClr val="bg1">
                    <a:lumMod val="95000"/>
                  </a:schemeClr>
                </a:solidFill>
              </a:endParaRPr>
            </a:p>
          </p:txBody>
        </p:sp>
        <p:sp>
          <p:nvSpPr>
            <p:cNvPr id="10" name="TextBox 9"/>
            <p:cNvSpPr txBox="1"/>
            <p:nvPr/>
          </p:nvSpPr>
          <p:spPr>
            <a:xfrm>
              <a:off x="2971800" y="4953000"/>
              <a:ext cx="1066800" cy="400110"/>
            </a:xfrm>
            <a:prstGeom prst="rect">
              <a:avLst/>
            </a:prstGeom>
            <a:noFill/>
          </p:spPr>
          <p:txBody>
            <a:bodyPr wrap="square" rtlCol="0">
              <a:spAutoFit/>
            </a:bodyPr>
            <a:lstStyle/>
            <a:p>
              <a:r>
                <a:rPr lang="en-US" sz="2000" b="1" dirty="0" smtClean="0">
                  <a:solidFill>
                    <a:schemeClr val="bg1">
                      <a:lumMod val="95000"/>
                    </a:schemeClr>
                  </a:solidFill>
                </a:rPr>
                <a:t>Dana</a:t>
              </a:r>
              <a:endParaRPr lang="en-US" sz="2000" b="1" dirty="0">
                <a:solidFill>
                  <a:schemeClr val="bg1">
                    <a:lumMod val="95000"/>
                  </a:schemeClr>
                </a:solidFill>
              </a:endParaRPr>
            </a:p>
          </p:txBody>
        </p:sp>
        <p:sp>
          <p:nvSpPr>
            <p:cNvPr id="11" name="TextBox 10"/>
            <p:cNvSpPr txBox="1"/>
            <p:nvPr/>
          </p:nvSpPr>
          <p:spPr>
            <a:xfrm>
              <a:off x="1219200" y="4800600"/>
              <a:ext cx="1295400" cy="400110"/>
            </a:xfrm>
            <a:prstGeom prst="rect">
              <a:avLst/>
            </a:prstGeom>
            <a:noFill/>
          </p:spPr>
          <p:txBody>
            <a:bodyPr wrap="square" rtlCol="0">
              <a:spAutoFit/>
            </a:bodyPr>
            <a:lstStyle/>
            <a:p>
              <a:r>
                <a:rPr lang="en-US" sz="2000" b="1" dirty="0" err="1" smtClean="0">
                  <a:solidFill>
                    <a:schemeClr val="bg1">
                      <a:lumMod val="95000"/>
                    </a:schemeClr>
                  </a:solidFill>
                </a:rPr>
                <a:t>Shontell</a:t>
              </a:r>
              <a:endParaRPr lang="en-US" sz="2000" b="1" dirty="0">
                <a:solidFill>
                  <a:schemeClr val="bg1">
                    <a:lumMod val="95000"/>
                  </a:schemeClr>
                </a:solidFill>
              </a:endParaRPr>
            </a:p>
          </p:txBody>
        </p:sp>
        <p:sp>
          <p:nvSpPr>
            <p:cNvPr id="12" name="TextBox 11"/>
            <p:cNvSpPr txBox="1"/>
            <p:nvPr/>
          </p:nvSpPr>
          <p:spPr>
            <a:xfrm>
              <a:off x="1295400" y="2667000"/>
              <a:ext cx="1295400" cy="400110"/>
            </a:xfrm>
            <a:prstGeom prst="rect">
              <a:avLst/>
            </a:prstGeom>
            <a:noFill/>
          </p:spPr>
          <p:txBody>
            <a:bodyPr wrap="square" rtlCol="0">
              <a:spAutoFit/>
            </a:bodyPr>
            <a:lstStyle/>
            <a:p>
              <a:r>
                <a:rPr lang="en-US" sz="2000" b="1" dirty="0" smtClean="0">
                  <a:solidFill>
                    <a:schemeClr val="bg1">
                      <a:lumMod val="95000"/>
                    </a:schemeClr>
                  </a:solidFill>
                </a:rPr>
                <a:t>Beverly</a:t>
              </a:r>
              <a:endParaRPr lang="en-US" sz="2000" b="1" dirty="0">
                <a:solidFill>
                  <a:schemeClr val="bg1">
                    <a:lumMod val="95000"/>
                  </a:schemeClr>
                </a:solidFill>
              </a:endParaRPr>
            </a:p>
          </p:txBody>
        </p:sp>
      </p:grpSp>
    </p:spTree>
    <p:extLst>
      <p:ext uri="{BB962C8B-B14F-4D97-AF65-F5344CB8AC3E}">
        <p14:creationId xmlns:p14="http://schemas.microsoft.com/office/powerpoint/2010/main" val="40706952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Henry Wyatt Thompson shaken fetus society</a:t>
            </a:r>
            <a:endParaRPr lang="en-US" dirty="0"/>
          </a:p>
        </p:txBody>
      </p:sp>
      <p:pic>
        <p:nvPicPr>
          <p:cNvPr id="2050" name="Picture 2" descr="C:\Users\Nicola\Downloads\IMG_0426 (1).JPG"/>
          <p:cNvPicPr>
            <a:picLocks noGrp="1" noChangeAspect="1" noChangeArrowheads="1"/>
          </p:cNvPicPr>
          <p:nvPr>
            <p:ph idx="1"/>
          </p:nvPr>
        </p:nvPicPr>
        <p:blipFill>
          <a:blip r:embed="rId2" cstate="print"/>
          <a:srcRect/>
          <a:stretch>
            <a:fillRect/>
          </a:stretch>
        </p:blipFill>
        <p:spPr bwMode="auto">
          <a:xfrm>
            <a:off x="5105400" y="1600200"/>
            <a:ext cx="3394472" cy="4525963"/>
          </a:xfrm>
          <a:prstGeom prst="rect">
            <a:avLst/>
          </a:prstGeom>
          <a:noFill/>
        </p:spPr>
      </p:pic>
      <p:pic>
        <p:nvPicPr>
          <p:cNvPr id="2052" name="Picture 4" descr="http://3.bp.blogspot.com/-l-_68FSRqz8/TZJcZepdPuI/AAAAAAAAUBI/Z4Hm-xg7jpY/s1600/runningpreggers.png"/>
          <p:cNvPicPr>
            <a:picLocks noChangeAspect="1" noChangeArrowheads="1"/>
          </p:cNvPicPr>
          <p:nvPr/>
        </p:nvPicPr>
        <p:blipFill>
          <a:blip r:embed="rId3" cstate="print"/>
          <a:srcRect/>
          <a:stretch>
            <a:fillRect/>
          </a:stretch>
        </p:blipFill>
        <p:spPr bwMode="auto">
          <a:xfrm>
            <a:off x="533400" y="1600200"/>
            <a:ext cx="3905250" cy="4495800"/>
          </a:xfrm>
          <a:prstGeom prst="rect">
            <a:avLst/>
          </a:prstGeom>
          <a:noFill/>
        </p:spPr>
      </p:pic>
    </p:spTree>
    <p:extLst>
      <p:ext uri="{BB962C8B-B14F-4D97-AF65-F5344CB8AC3E}">
        <p14:creationId xmlns:p14="http://schemas.microsoft.com/office/powerpoint/2010/main" val="154099670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Damn that perfect chief!</a:t>
            </a:r>
            <a:endParaRPr lang="en-US" dirty="0"/>
          </a:p>
        </p:txBody>
      </p:sp>
      <p:pic>
        <p:nvPicPr>
          <p:cNvPr id="1026" name="Picture 2" descr="C:\Users\Nicola\Downloads\Baby Jenn-5.jpg"/>
          <p:cNvPicPr>
            <a:picLocks noGrp="1" noChangeAspect="1" noChangeArrowheads="1"/>
          </p:cNvPicPr>
          <p:nvPr>
            <p:ph idx="1"/>
          </p:nvPr>
        </p:nvPicPr>
        <p:blipFill>
          <a:blip r:embed="rId2" cstate="print"/>
          <a:srcRect/>
          <a:stretch>
            <a:fillRect/>
          </a:stretch>
        </p:blipFill>
        <p:spPr bwMode="auto">
          <a:xfrm>
            <a:off x="3044223" y="1600200"/>
            <a:ext cx="3055553" cy="4525963"/>
          </a:xfrm>
          <a:prstGeom prst="rect">
            <a:avLst/>
          </a:prstGeom>
          <a:noFill/>
        </p:spPr>
      </p:pic>
    </p:spTree>
    <p:extLst>
      <p:ext uri="{BB962C8B-B14F-4D97-AF65-F5344CB8AC3E}">
        <p14:creationId xmlns:p14="http://schemas.microsoft.com/office/powerpoint/2010/main" val="85124443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7467600" cy="579438"/>
          </a:xfrm>
        </p:spPr>
        <p:txBody>
          <a:bodyPr/>
          <a:lstStyle/>
          <a:p>
            <a:r>
              <a:rPr lang="en-US" dirty="0" err="1" smtClean="0"/>
              <a:t>Shontell</a:t>
            </a:r>
            <a:r>
              <a:rPr lang="en-US" dirty="0" smtClean="0"/>
              <a:t> </a:t>
            </a:r>
            <a:r>
              <a:rPr lang="en-US" dirty="0" err="1" smtClean="0"/>
              <a:t>Nakisha</a:t>
            </a:r>
            <a:r>
              <a:rPr lang="en-US" dirty="0" smtClean="0"/>
              <a:t> Thomas</a:t>
            </a:r>
            <a:endParaRPr lang="en-US" dirty="0"/>
          </a:p>
        </p:txBody>
      </p:sp>
      <p:sp>
        <p:nvSpPr>
          <p:cNvPr id="5" name="Content Placeholder 2"/>
          <p:cNvSpPr>
            <a:spLocks noGrp="1"/>
          </p:cNvSpPr>
          <p:nvPr>
            <p:ph sz="quarter" idx="1"/>
          </p:nvPr>
        </p:nvSpPr>
        <p:spPr>
          <a:xfrm>
            <a:off x="457200" y="990600"/>
            <a:ext cx="7467600" cy="2971800"/>
          </a:xfrm>
        </p:spPr>
        <p:txBody>
          <a:bodyPr>
            <a:normAutofit/>
          </a:bodyPr>
          <a:lstStyle/>
          <a:p>
            <a:r>
              <a:rPr lang="en-US" sz="2000" dirty="0" smtClean="0">
                <a:solidFill>
                  <a:srgbClr val="002060"/>
                </a:solidFill>
              </a:rPr>
              <a:t>Birthplace:  </a:t>
            </a:r>
            <a:r>
              <a:rPr lang="en-US" sz="2000" dirty="0" smtClean="0"/>
              <a:t>New </a:t>
            </a:r>
            <a:r>
              <a:rPr lang="en-US" sz="2000" dirty="0"/>
              <a:t>Orleans, LA</a:t>
            </a:r>
            <a:endParaRPr lang="en-US" sz="2000" dirty="0">
              <a:latin typeface="Wingdings"/>
            </a:endParaRPr>
          </a:p>
          <a:p>
            <a:r>
              <a:rPr lang="en-US" sz="2000" dirty="0" smtClean="0"/>
              <a:t>Hometown</a:t>
            </a:r>
            <a:r>
              <a:rPr lang="en-US" sz="2000" dirty="0"/>
              <a:t>: New Orleans, LA</a:t>
            </a:r>
          </a:p>
          <a:p>
            <a:r>
              <a:rPr lang="en-US" sz="2000" dirty="0" smtClean="0"/>
              <a:t>Undergrad</a:t>
            </a:r>
            <a:r>
              <a:rPr lang="en-US" sz="2000" dirty="0"/>
              <a:t>: UNC-Chapel Hill</a:t>
            </a:r>
          </a:p>
          <a:p>
            <a:r>
              <a:rPr lang="en-US" sz="2000" dirty="0" err="1" smtClean="0"/>
              <a:t>Medschool</a:t>
            </a:r>
            <a:r>
              <a:rPr lang="en-US" sz="2000" dirty="0"/>
              <a:t>:  </a:t>
            </a:r>
            <a:r>
              <a:rPr lang="en-US" sz="2000" dirty="0" smtClean="0"/>
              <a:t>UNC-Chapel </a:t>
            </a:r>
            <a:r>
              <a:rPr lang="en-US" sz="2000" dirty="0"/>
              <a:t>Hill</a:t>
            </a:r>
          </a:p>
          <a:p>
            <a:r>
              <a:rPr lang="en-US" sz="2000" dirty="0" smtClean="0"/>
              <a:t>“</a:t>
            </a:r>
            <a:r>
              <a:rPr lang="en-US" sz="2000" dirty="0"/>
              <a:t>Fun Fact”:  This is the longest my hair has been since starting residency; this is actually my natural hair color </a:t>
            </a:r>
          </a:p>
          <a:p>
            <a:r>
              <a:rPr lang="en-US" sz="2000" dirty="0" smtClean="0"/>
              <a:t>Future </a:t>
            </a:r>
            <a:r>
              <a:rPr lang="en-US" sz="2000" dirty="0"/>
              <a:t>Plans: Work with group practice at </a:t>
            </a:r>
            <a:r>
              <a:rPr lang="en-US" sz="2000" dirty="0" err="1"/>
              <a:t>Ochsner</a:t>
            </a:r>
            <a:r>
              <a:rPr lang="en-US" sz="2000" dirty="0"/>
              <a:t> Health Systems in Kenner, LA</a:t>
            </a:r>
            <a:endParaRPr lang="en-US" sz="2000" dirty="0">
              <a:effectLst/>
            </a:endParaRPr>
          </a:p>
        </p:txBody>
      </p:sp>
      <p:pic>
        <p:nvPicPr>
          <p:cNvPr id="3" name="Picture 2" descr="shontell baby.jpg"/>
          <p:cNvPicPr>
            <a:picLocks noChangeAspect="1"/>
          </p:cNvPicPr>
          <p:nvPr/>
        </p:nvPicPr>
        <p:blipFill rotWithShape="1">
          <a:blip r:embed="rId2"/>
          <a:srcRect/>
          <a:stretch/>
        </p:blipFill>
        <p:spPr>
          <a:xfrm>
            <a:off x="1905000" y="0"/>
            <a:ext cx="1346200" cy="1778000"/>
          </a:xfrm>
          <a:prstGeom prst="rect">
            <a:avLst/>
          </a:prstGeom>
        </p:spPr>
      </p:pic>
      <p:pic>
        <p:nvPicPr>
          <p:cNvPr id="4" name="Picture 3" descr="shontell.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810000" y="3886200"/>
            <a:ext cx="3718479" cy="27025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1371600" y="4343400"/>
            <a:ext cx="1453608" cy="19685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8600" y="2819400"/>
            <a:ext cx="1828800" cy="2608425"/>
          </a:xfrm>
          <a:prstGeom prst="rect">
            <a:avLst/>
          </a:prstGeom>
        </p:spPr>
      </p:pic>
      <p:pic>
        <p:nvPicPr>
          <p:cNvPr id="7" name="Picture 6"/>
          <p:cNvPicPr>
            <a:picLocks noChangeAspect="1"/>
          </p:cNvPicPr>
          <p:nvPr/>
        </p:nvPicPr>
        <p:blipFill>
          <a:blip r:embed="rId3"/>
          <a:stretch>
            <a:fillRect/>
          </a:stretch>
        </p:blipFill>
        <p:spPr>
          <a:xfrm>
            <a:off x="3505200" y="381000"/>
            <a:ext cx="2362200" cy="3590768"/>
          </a:xfrm>
          <a:prstGeom prst="rect">
            <a:avLst/>
          </a:prstGeom>
        </p:spPr>
      </p:pic>
      <p:pic>
        <p:nvPicPr>
          <p:cNvPr id="8" name="Picture 7"/>
          <p:cNvPicPr>
            <a:picLocks noChangeAspect="1"/>
          </p:cNvPicPr>
          <p:nvPr/>
        </p:nvPicPr>
        <p:blipFill>
          <a:blip r:embed="rId4"/>
          <a:stretch>
            <a:fillRect/>
          </a:stretch>
        </p:blipFill>
        <p:spPr>
          <a:xfrm rot="16200000">
            <a:off x="5299908" y="4072693"/>
            <a:ext cx="2157338" cy="3155949"/>
          </a:xfrm>
          <a:prstGeom prst="rect">
            <a:avLst/>
          </a:prstGeom>
        </p:spPr>
      </p:pic>
    </p:spTree>
    <p:extLst>
      <p:ext uri="{BB962C8B-B14F-4D97-AF65-F5344CB8AC3E}">
        <p14:creationId xmlns:p14="http://schemas.microsoft.com/office/powerpoint/2010/main" val="231576820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10600" cy="655638"/>
          </a:xfrm>
        </p:spPr>
        <p:txBody>
          <a:bodyPr>
            <a:normAutofit fontScale="90000"/>
          </a:bodyPr>
          <a:lstStyle/>
          <a:p>
            <a:r>
              <a:rPr lang="en-US" dirty="0" smtClean="0"/>
              <a:t>Top 10 quirks we’ve learned about </a:t>
            </a:r>
            <a:r>
              <a:rPr lang="en-US" b="1" dirty="0" err="1" smtClean="0"/>
              <a:t>Shontell</a:t>
            </a:r>
            <a:r>
              <a:rPr lang="en-US" dirty="0" smtClean="0"/>
              <a:t>…</a:t>
            </a:r>
            <a:endParaRPr lang="en-US" dirty="0"/>
          </a:p>
        </p:txBody>
      </p:sp>
      <p:sp>
        <p:nvSpPr>
          <p:cNvPr id="3" name="Content Placeholder 2"/>
          <p:cNvSpPr>
            <a:spLocks noGrp="1"/>
          </p:cNvSpPr>
          <p:nvPr>
            <p:ph sz="quarter" idx="1"/>
          </p:nvPr>
        </p:nvSpPr>
        <p:spPr>
          <a:xfrm>
            <a:off x="152400" y="685800"/>
            <a:ext cx="8991600" cy="6172200"/>
          </a:xfrm>
        </p:spPr>
        <p:txBody>
          <a:bodyPr>
            <a:normAutofit lnSpcReduction="10000"/>
          </a:bodyPr>
          <a:lstStyle/>
          <a:p>
            <a:pPr>
              <a:buNone/>
            </a:pPr>
            <a:endParaRPr lang="en-US" sz="800" dirty="0" smtClean="0"/>
          </a:p>
          <a:p>
            <a:pPr>
              <a:buNone/>
            </a:pPr>
            <a:r>
              <a:rPr lang="en-US" dirty="0" smtClean="0">
                <a:solidFill>
                  <a:srgbClr val="0000FF"/>
                </a:solidFill>
              </a:rPr>
              <a:t>10</a:t>
            </a:r>
            <a:r>
              <a:rPr lang="en-US" dirty="0" smtClean="0">
                <a:solidFill>
                  <a:schemeClr val="accent1"/>
                </a:solidFill>
              </a:rPr>
              <a:t>.</a:t>
            </a:r>
            <a:r>
              <a:rPr lang="en-US" dirty="0" smtClean="0"/>
              <a:t> Known to all med students, lower level residents, </a:t>
            </a:r>
          </a:p>
          <a:p>
            <a:pPr>
              <a:buNone/>
            </a:pPr>
            <a:r>
              <a:rPr lang="en-US" dirty="0" smtClean="0"/>
              <a:t>      and consulting physicians as "Dr Thomas”…</a:t>
            </a:r>
          </a:p>
          <a:p>
            <a:pPr>
              <a:buNone/>
            </a:pPr>
            <a:endParaRPr lang="en-US" dirty="0" smtClean="0"/>
          </a:p>
          <a:p>
            <a:pPr>
              <a:buNone/>
            </a:pPr>
            <a:endParaRPr lang="en-US" dirty="0" smtClean="0"/>
          </a:p>
          <a:p>
            <a:pPr>
              <a:buNone/>
            </a:pPr>
            <a:r>
              <a:rPr lang="en-US" dirty="0" smtClean="0">
                <a:solidFill>
                  <a:srgbClr val="3366FF"/>
                </a:solidFill>
              </a:rPr>
              <a:t>9.                   </a:t>
            </a:r>
            <a:r>
              <a:rPr lang="en-US" dirty="0" smtClean="0"/>
              <a:t>Unabashedly hums or sings out loud through </a:t>
            </a:r>
          </a:p>
          <a:p>
            <a:pPr>
              <a:buNone/>
            </a:pPr>
            <a:r>
              <a:rPr lang="en-US" dirty="0" smtClean="0"/>
              <a:t>                                most of her daily activities…</a:t>
            </a:r>
          </a:p>
          <a:p>
            <a:pPr>
              <a:buNone/>
            </a:pPr>
            <a:endParaRPr lang="en-US" dirty="0" smtClean="0"/>
          </a:p>
          <a:p>
            <a:pPr>
              <a:buNone/>
            </a:pPr>
            <a:r>
              <a:rPr lang="en-US" dirty="0" smtClean="0">
                <a:solidFill>
                  <a:schemeClr val="accent1"/>
                </a:solidFill>
              </a:rPr>
              <a:t>8. </a:t>
            </a:r>
            <a:r>
              <a:rPr lang="en-US" dirty="0" smtClean="0"/>
              <a:t>Signs all correspondence with the closing words... "smile”</a:t>
            </a:r>
          </a:p>
          <a:p>
            <a:pPr>
              <a:buNone/>
            </a:pPr>
            <a:endParaRPr lang="en-US" dirty="0" smtClean="0"/>
          </a:p>
          <a:p>
            <a:pPr>
              <a:buNone/>
            </a:pPr>
            <a:endParaRPr lang="en-US" dirty="0" smtClean="0"/>
          </a:p>
          <a:p>
            <a:pPr>
              <a:buNone/>
            </a:pPr>
            <a:r>
              <a:rPr lang="en-US" dirty="0" smtClean="0">
                <a:solidFill>
                  <a:schemeClr val="accent2"/>
                </a:solidFill>
              </a:rPr>
              <a:t>7. </a:t>
            </a:r>
            <a:r>
              <a:rPr lang="en-US" dirty="0" smtClean="0"/>
              <a:t>Will only eat food that has been deep fried...either at McDonald's or Popeye’s.. </a:t>
            </a:r>
          </a:p>
          <a:p>
            <a:pPr>
              <a:buNone/>
            </a:pPr>
            <a:r>
              <a:rPr lang="en-US" dirty="0" smtClean="0"/>
              <a:t>    </a:t>
            </a:r>
          </a:p>
          <a:p>
            <a:pPr>
              <a:buNone/>
            </a:pPr>
            <a:r>
              <a:rPr lang="en-US" dirty="0" smtClean="0"/>
              <a:t>                             OK… or occasionally at Moe’s or IHOP</a:t>
            </a:r>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62800" y="685800"/>
            <a:ext cx="1524000" cy="1689579"/>
          </a:xfrm>
          <a:prstGeom prst="rect">
            <a:avLst/>
          </a:prstGeom>
        </p:spPr>
      </p:pic>
      <p:pic>
        <p:nvPicPr>
          <p:cNvPr id="8" name="Picture 7"/>
          <p:cNvPicPr>
            <a:picLocks noChangeAspect="1"/>
          </p:cNvPicPr>
          <p:nvPr/>
        </p:nvPicPr>
        <p:blipFill>
          <a:blip r:embed="rId3"/>
          <a:stretch>
            <a:fillRect/>
          </a:stretch>
        </p:blipFill>
        <p:spPr>
          <a:xfrm>
            <a:off x="762000" y="2362200"/>
            <a:ext cx="1295400" cy="129540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72400" y="4038600"/>
            <a:ext cx="787400" cy="835329"/>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28600" y="6019800"/>
            <a:ext cx="709448" cy="685800"/>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295400" y="5638800"/>
            <a:ext cx="747059" cy="762000"/>
          </a:xfrm>
          <a:prstGeom prst="rect">
            <a:avLst/>
          </a:prstGeom>
        </p:spPr>
      </p:pic>
    </p:spTree>
    <p:extLst>
      <p:ext uri="{BB962C8B-B14F-4D97-AF65-F5344CB8AC3E}">
        <p14:creationId xmlns:p14="http://schemas.microsoft.com/office/powerpoint/2010/main" val="22042486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 calcmode="lin" valueType="num">
                                      <p:cBhvr additive="base">
                                        <p:cTn id="3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anim calcmode="lin" valueType="num">
                                      <p:cBhvr additive="base">
                                        <p:cTn id="45"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500" fill="hold"/>
                                        <p:tgtEl>
                                          <p:spTgt spid="9"/>
                                        </p:tgtEl>
                                        <p:attrNameLst>
                                          <p:attrName>ppt_x</p:attrName>
                                        </p:attrNameLst>
                                      </p:cBhvr>
                                      <p:tavLst>
                                        <p:tav tm="0">
                                          <p:val>
                                            <p:strVal val="#ppt_x"/>
                                          </p:val>
                                        </p:tav>
                                        <p:tav tm="100000">
                                          <p:val>
                                            <p:strVal val="#ppt_x"/>
                                          </p:val>
                                        </p:tav>
                                      </p:tavLst>
                                    </p:anim>
                                    <p:anim calcmode="lin" valueType="num">
                                      <p:cBhvr additive="base">
                                        <p:cTn id="5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circle(in)">
                                      <p:cBhvr>
                                        <p:cTn id="57" dur="2000"/>
                                        <p:tgtEl>
                                          <p:spTgt spid="10"/>
                                        </p:tgtEl>
                                      </p:cBhvr>
                                    </p:animEffect>
                                  </p:childTnLst>
                                </p:cTn>
                              </p:par>
                              <p:par>
                                <p:cTn id="58" presetID="6" presetClass="entr" presetSubtype="16" fill="hold" nodeType="with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circle(in)">
                                      <p:cBhvr>
                                        <p:cTn id="60" dur="2000"/>
                                        <p:tgtEl>
                                          <p:spTgt spid="11"/>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
                                            <p:txEl>
                                              <p:pRg st="13" end="13"/>
                                            </p:txEl>
                                          </p:spTgt>
                                        </p:tgtEl>
                                        <p:attrNameLst>
                                          <p:attrName>style.visibility</p:attrName>
                                        </p:attrNameLst>
                                      </p:cBhvr>
                                      <p:to>
                                        <p:strVal val="visible"/>
                                      </p:to>
                                    </p:set>
                                    <p:anim calcmode="lin" valueType="num">
                                      <p:cBhvr additive="base">
                                        <p:cTn id="65"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10600" cy="655638"/>
          </a:xfrm>
        </p:spPr>
        <p:txBody>
          <a:bodyPr>
            <a:normAutofit fontScale="90000"/>
          </a:bodyPr>
          <a:lstStyle/>
          <a:p>
            <a:r>
              <a:rPr lang="en-US" dirty="0" smtClean="0"/>
              <a:t>Top 10 quirks we’ve learned about </a:t>
            </a:r>
            <a:r>
              <a:rPr lang="en-US" b="1" dirty="0" err="1" smtClean="0"/>
              <a:t>Shontell</a:t>
            </a:r>
            <a:r>
              <a:rPr lang="en-US" dirty="0" smtClean="0"/>
              <a:t>…</a:t>
            </a:r>
            <a:endParaRPr lang="en-US" dirty="0"/>
          </a:p>
        </p:txBody>
      </p:sp>
      <p:sp>
        <p:nvSpPr>
          <p:cNvPr id="3" name="Content Placeholder 2"/>
          <p:cNvSpPr>
            <a:spLocks noGrp="1"/>
          </p:cNvSpPr>
          <p:nvPr>
            <p:ph sz="quarter" idx="1"/>
          </p:nvPr>
        </p:nvSpPr>
        <p:spPr>
          <a:xfrm>
            <a:off x="152400" y="685800"/>
            <a:ext cx="8534400" cy="6172200"/>
          </a:xfrm>
        </p:spPr>
        <p:txBody>
          <a:bodyPr>
            <a:normAutofit/>
          </a:bodyPr>
          <a:lstStyle/>
          <a:p>
            <a:pPr marL="457200" indent="-457200">
              <a:buNone/>
            </a:pPr>
            <a:r>
              <a:rPr lang="en-US" dirty="0" smtClean="0">
                <a:solidFill>
                  <a:schemeClr val="accent1"/>
                </a:solidFill>
              </a:rPr>
              <a:t>6.  </a:t>
            </a:r>
            <a:r>
              <a:rPr lang="en-US" dirty="0" smtClean="0"/>
              <a:t>Can always count on a solid 45 minute sign out about any rotation </a:t>
            </a:r>
          </a:p>
          <a:p>
            <a:pPr marL="457200" indent="-457200">
              <a:buNone/>
            </a:pPr>
            <a:endParaRPr lang="en-US" dirty="0" smtClean="0"/>
          </a:p>
          <a:p>
            <a:pPr marL="457200" indent="-457200">
              <a:buNone/>
            </a:pPr>
            <a:r>
              <a:rPr lang="en-US" dirty="0" smtClean="0"/>
              <a:t>                                                with detailed written instructions-in case you missed anything in the 45 minute verbal sign-out…</a:t>
            </a:r>
          </a:p>
          <a:p>
            <a:pPr>
              <a:buNone/>
            </a:pPr>
            <a:endParaRPr lang="en-US" dirty="0" smtClean="0"/>
          </a:p>
          <a:p>
            <a:pPr>
              <a:buNone/>
            </a:pPr>
            <a:r>
              <a:rPr lang="en-US" dirty="0" smtClean="0">
                <a:solidFill>
                  <a:schemeClr val="accent1"/>
                </a:solidFill>
              </a:rPr>
              <a:t>5.  </a:t>
            </a:r>
            <a:r>
              <a:rPr lang="en-US" dirty="0" smtClean="0"/>
              <a:t>Fluent in...and very eager to practice her Spanish</a:t>
            </a:r>
          </a:p>
          <a:p>
            <a:pPr>
              <a:buNone/>
            </a:pPr>
            <a:endParaRPr lang="en-US" dirty="0" smtClean="0"/>
          </a:p>
          <a:p>
            <a:pPr>
              <a:buNone/>
            </a:pPr>
            <a:r>
              <a:rPr lang="en-US" dirty="0" smtClean="0">
                <a:solidFill>
                  <a:schemeClr val="accent1"/>
                </a:solidFill>
              </a:rPr>
              <a:t>4</a:t>
            </a:r>
            <a:r>
              <a:rPr lang="en-US" dirty="0" smtClean="0"/>
              <a:t>.  Has colored her hair nearly every color of the rainbow…</a:t>
            </a:r>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3456516" y="5077884"/>
            <a:ext cx="1608667" cy="12065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67000" y="1143000"/>
            <a:ext cx="1498600" cy="112395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96200" y="2895600"/>
            <a:ext cx="1058333" cy="11430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209800" y="5334000"/>
            <a:ext cx="1219200" cy="1334168"/>
          </a:xfrm>
          <a:prstGeom prst="rect">
            <a:avLst/>
          </a:prstGeom>
        </p:spPr>
      </p:pic>
    </p:spTree>
    <p:extLst>
      <p:ext uri="{BB962C8B-B14F-4D97-AF65-F5344CB8AC3E}">
        <p14:creationId xmlns:p14="http://schemas.microsoft.com/office/powerpoint/2010/main" val="15002411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500" fill="hold"/>
                                        <p:tgtEl>
                                          <p:spTgt spid="4"/>
                                        </p:tgtEl>
                                        <p:attrNameLst>
                                          <p:attrName>ppt_x</p:attrName>
                                        </p:attrNameLst>
                                      </p:cBhvr>
                                      <p:tavLst>
                                        <p:tav tm="0">
                                          <p:val>
                                            <p:strVal val="#ppt_x"/>
                                          </p:val>
                                        </p:tav>
                                        <p:tav tm="100000">
                                          <p:val>
                                            <p:strVal val="#ppt_x"/>
                                          </p:val>
                                        </p:tav>
                                      </p:tavLst>
                                    </p:anim>
                                    <p:anim calcmode="lin" valueType="num">
                                      <p:cBhvr additive="base">
                                        <p:cTn id="42" dur="500" fill="hold"/>
                                        <p:tgtEl>
                                          <p:spTgt spid="4"/>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ppt_x"/>
                                          </p:val>
                                        </p:tav>
                                        <p:tav tm="100000">
                                          <p:val>
                                            <p:strVal val="#ppt_x"/>
                                          </p:val>
                                        </p:tav>
                                      </p:tavLst>
                                    </p:anim>
                                    <p:anim calcmode="lin" valueType="num">
                                      <p:cBhvr additive="base">
                                        <p:cTn id="4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10600" cy="655638"/>
          </a:xfrm>
        </p:spPr>
        <p:txBody>
          <a:bodyPr>
            <a:normAutofit fontScale="90000"/>
          </a:bodyPr>
          <a:lstStyle/>
          <a:p>
            <a:r>
              <a:rPr lang="en-US" dirty="0" smtClean="0"/>
              <a:t>Top 10 quirks we’ve learned about </a:t>
            </a:r>
            <a:r>
              <a:rPr lang="en-US" b="1" dirty="0" err="1" smtClean="0"/>
              <a:t>Shontell</a:t>
            </a:r>
            <a:r>
              <a:rPr lang="en-US" dirty="0" smtClean="0"/>
              <a:t>…</a:t>
            </a:r>
            <a:endParaRPr lang="en-US" dirty="0"/>
          </a:p>
        </p:txBody>
      </p:sp>
      <p:sp>
        <p:nvSpPr>
          <p:cNvPr id="3" name="Content Placeholder 2"/>
          <p:cNvSpPr>
            <a:spLocks noGrp="1"/>
          </p:cNvSpPr>
          <p:nvPr>
            <p:ph sz="quarter" idx="1"/>
          </p:nvPr>
        </p:nvSpPr>
        <p:spPr>
          <a:xfrm>
            <a:off x="152400" y="685800"/>
            <a:ext cx="8534400" cy="6172200"/>
          </a:xfrm>
        </p:spPr>
        <p:txBody>
          <a:bodyPr>
            <a:normAutofit/>
          </a:bodyPr>
          <a:lstStyle/>
          <a:p>
            <a:pPr algn="ctr">
              <a:buNone/>
            </a:pPr>
            <a:endParaRPr lang="en-US" dirty="0" smtClean="0">
              <a:solidFill>
                <a:schemeClr val="accent1"/>
              </a:solidFill>
            </a:endParaRPr>
          </a:p>
          <a:p>
            <a:pPr algn="ctr">
              <a:buNone/>
            </a:pPr>
            <a:r>
              <a:rPr lang="en-US" dirty="0" smtClean="0">
                <a:solidFill>
                  <a:schemeClr val="accent1"/>
                </a:solidFill>
              </a:rPr>
              <a:t>3.  </a:t>
            </a:r>
            <a:r>
              <a:rPr lang="en-US" dirty="0" smtClean="0"/>
              <a:t>Extremely considerate, genuine, and hard working ... and I hear she throws excellent "at work" birthday parties!</a:t>
            </a:r>
          </a:p>
          <a:p>
            <a:pPr algn="ctr">
              <a:buNone/>
            </a:pPr>
            <a:endParaRPr lang="en-US" dirty="0" smtClean="0"/>
          </a:p>
          <a:p>
            <a:pPr algn="ctr">
              <a:buNone/>
            </a:pPr>
            <a:endParaRPr lang="en-US" dirty="0" smtClean="0"/>
          </a:p>
          <a:p>
            <a:pPr algn="ctr">
              <a:buNone/>
            </a:pPr>
            <a:r>
              <a:rPr lang="en-US" dirty="0" smtClean="0">
                <a:solidFill>
                  <a:schemeClr val="accent1"/>
                </a:solidFill>
              </a:rPr>
              <a:t>2.  </a:t>
            </a:r>
            <a:r>
              <a:rPr lang="en-US" dirty="0" smtClean="0"/>
              <a:t>Always good for knowing the lyrics to an old 90s R&amp;B song</a:t>
            </a:r>
          </a:p>
          <a:p>
            <a:pPr algn="ctr">
              <a:buNone/>
            </a:pPr>
            <a:endParaRPr lang="en-US" dirty="0" smtClean="0"/>
          </a:p>
          <a:p>
            <a:pPr algn="ctr">
              <a:buNone/>
            </a:pPr>
            <a:r>
              <a:rPr lang="en-US" dirty="0" smtClean="0">
                <a:solidFill>
                  <a:schemeClr val="accent1"/>
                </a:solidFill>
              </a:rPr>
              <a:t>1.  </a:t>
            </a:r>
            <a:r>
              <a:rPr lang="en-US" dirty="0" smtClean="0"/>
              <a:t>American men aren't good enough; always in a love affair with an international man  </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024622" y="5257800"/>
            <a:ext cx="1164643" cy="1600200"/>
          </a:xfrm>
          <a:prstGeom prst="rect">
            <a:avLst/>
          </a:prstGeom>
        </p:spPr>
      </p:pic>
      <p:sp>
        <p:nvSpPr>
          <p:cNvPr id="9" name="Heart 8"/>
          <p:cNvSpPr/>
          <p:nvPr/>
        </p:nvSpPr>
        <p:spPr>
          <a:xfrm>
            <a:off x="3505200" y="5334000"/>
            <a:ext cx="2268288" cy="1524000"/>
          </a:xfrm>
          <a:prstGeom prst="heart">
            <a:avLst/>
          </a:prstGeom>
          <a:noFill/>
          <a:ln w="57150" cmpd="sng">
            <a:solidFill>
              <a:srgbClr val="FF0000">
                <a:alpha val="85000"/>
              </a:srgbClr>
            </a:solidFill>
          </a:ln>
        </p:spPr>
        <p:style>
          <a:lnRef idx="1">
            <a:schemeClr val="accent1"/>
          </a:lnRef>
          <a:fillRef idx="3">
            <a:schemeClr val="accent1"/>
          </a:fillRef>
          <a:effectRef idx="2">
            <a:schemeClr val="accent1"/>
          </a:effectRef>
          <a:fontRef idx="minor">
            <a:schemeClr val="lt1"/>
          </a:fontRef>
        </p:style>
      </p:sp>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43800" y="1905000"/>
            <a:ext cx="1181100" cy="930707"/>
          </a:xfrm>
          <a:prstGeom prst="rect">
            <a:avLst/>
          </a:prstGeom>
        </p:spPr>
      </p:pic>
    </p:spTree>
    <p:extLst>
      <p:ext uri="{BB962C8B-B14F-4D97-AF65-F5344CB8AC3E}">
        <p14:creationId xmlns:p14="http://schemas.microsoft.com/office/powerpoint/2010/main" val="4616354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p:tgtEl>
                                          <p:spTgt spid="11"/>
                                        </p:tgtEl>
                                        <p:attrNameLst>
                                          <p:attrName>ppt_y</p:attrName>
                                        </p:attrNameLst>
                                      </p:cBhvr>
                                      <p:tavLst>
                                        <p:tav tm="0">
                                          <p:val>
                                            <p:strVal val="#ppt_y+#ppt_h*1.125000"/>
                                          </p:val>
                                        </p:tav>
                                        <p:tav tm="100000">
                                          <p:val>
                                            <p:strVal val="#ppt_y"/>
                                          </p:val>
                                        </p:tav>
                                      </p:tavLst>
                                    </p:anim>
                                    <p:animEffect transition="in" filter="wipe(up)">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heel(1)">
                                      <p:cBhvr>
                                        <p:cTn id="31" dur="2000"/>
                                        <p:tgtEl>
                                          <p:spTgt spid="8"/>
                                        </p:tgtEl>
                                      </p:cBhvr>
                                    </p:animEffect>
                                  </p:childTnLst>
                                </p:cTn>
                              </p:par>
                              <p:par>
                                <p:cTn id="32" presetID="21" presetClass="entr" presetSubtype="1"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heel(1)">
                                      <p:cBhvr>
                                        <p:cTn id="3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7239000" cy="579438"/>
          </a:xfrm>
        </p:spPr>
        <p:txBody>
          <a:bodyPr/>
          <a:lstStyle/>
          <a:p>
            <a:r>
              <a:rPr lang="en-US" dirty="0" smtClean="0"/>
              <a:t>Albert Asante</a:t>
            </a:r>
            <a:endParaRPr lang="en-US" dirty="0"/>
          </a:p>
        </p:txBody>
      </p:sp>
      <p:sp>
        <p:nvSpPr>
          <p:cNvPr id="5" name="Content Placeholder 2"/>
          <p:cNvSpPr>
            <a:spLocks noGrp="1"/>
          </p:cNvSpPr>
          <p:nvPr>
            <p:ph sz="quarter" idx="1"/>
          </p:nvPr>
        </p:nvSpPr>
        <p:spPr>
          <a:xfrm>
            <a:off x="533400" y="609600"/>
            <a:ext cx="7467600" cy="3429000"/>
          </a:xfrm>
        </p:spPr>
        <p:txBody>
          <a:bodyPr>
            <a:normAutofit fontScale="92500" lnSpcReduction="10000"/>
          </a:bodyPr>
          <a:lstStyle/>
          <a:p>
            <a:r>
              <a:rPr lang="en-US" sz="2000" dirty="0" smtClean="0"/>
              <a:t>Birthplace</a:t>
            </a:r>
            <a:r>
              <a:rPr lang="en-US" sz="2000" dirty="0"/>
              <a:t>: </a:t>
            </a:r>
            <a:r>
              <a:rPr lang="en-US" sz="2000" dirty="0" err="1"/>
              <a:t>Agogo</a:t>
            </a:r>
            <a:r>
              <a:rPr lang="en-US" sz="2000" dirty="0"/>
              <a:t>, </a:t>
            </a:r>
            <a:r>
              <a:rPr lang="en-US" sz="2000" dirty="0" smtClean="0"/>
              <a:t>Ghana</a:t>
            </a:r>
          </a:p>
          <a:p>
            <a:r>
              <a:rPr lang="en-US" sz="2000" dirty="0" smtClean="0"/>
              <a:t>Hometown</a:t>
            </a:r>
            <a:r>
              <a:rPr lang="en-US" sz="2000" dirty="0"/>
              <a:t>: </a:t>
            </a:r>
            <a:r>
              <a:rPr lang="en-US" sz="2000" dirty="0" err="1"/>
              <a:t>Obogu</a:t>
            </a:r>
            <a:r>
              <a:rPr lang="en-US" sz="2000" dirty="0"/>
              <a:t>, </a:t>
            </a:r>
            <a:r>
              <a:rPr lang="en-US" sz="2000" dirty="0" smtClean="0"/>
              <a:t>Ghana</a:t>
            </a:r>
          </a:p>
          <a:p>
            <a:r>
              <a:rPr lang="en-US" sz="2000" dirty="0" smtClean="0"/>
              <a:t>Undergrad</a:t>
            </a:r>
            <a:r>
              <a:rPr lang="en-US" sz="2000" dirty="0"/>
              <a:t>: University of Ghana, </a:t>
            </a:r>
            <a:r>
              <a:rPr lang="en-US" sz="2000" dirty="0" smtClean="0"/>
              <a:t>BSc</a:t>
            </a:r>
          </a:p>
          <a:p>
            <a:r>
              <a:rPr lang="en-US" sz="2000" dirty="0" err="1" smtClean="0"/>
              <a:t>Medschool</a:t>
            </a:r>
            <a:r>
              <a:rPr lang="en-US" sz="2000" dirty="0"/>
              <a:t>: University of Ghana Medical </a:t>
            </a:r>
            <a:r>
              <a:rPr lang="en-US" sz="2000" dirty="0" smtClean="0"/>
              <a:t>School</a:t>
            </a:r>
          </a:p>
          <a:p>
            <a:r>
              <a:rPr lang="en-US" sz="2000" dirty="0" smtClean="0"/>
              <a:t>Grad </a:t>
            </a:r>
            <a:r>
              <a:rPr lang="en-US" sz="2000" dirty="0"/>
              <a:t>School: Harvard School of Public Health, </a:t>
            </a:r>
            <a:r>
              <a:rPr lang="en-US" sz="2000" dirty="0" smtClean="0"/>
              <a:t>MPH</a:t>
            </a:r>
          </a:p>
          <a:p>
            <a:r>
              <a:rPr lang="en-US" sz="2000" dirty="0" smtClean="0"/>
              <a:t>"</a:t>
            </a:r>
            <a:r>
              <a:rPr lang="en-US" sz="2000" dirty="0"/>
              <a:t>Fun Fact": </a:t>
            </a:r>
            <a:r>
              <a:rPr lang="en-US" sz="2000" dirty="0" smtClean="0"/>
              <a:t>obsessed </a:t>
            </a:r>
            <a:r>
              <a:rPr lang="en-US" sz="2000" dirty="0"/>
              <a:t>with the idea of getting a SIX PACK ABS; so much so that I do at least 50 crunches a day and will almost always look at my ABS when I stand in front of a mirror (and then I will smile contentedly)</a:t>
            </a:r>
            <a:r>
              <a:rPr lang="en-US" sz="2000" dirty="0" smtClean="0"/>
              <a:t>!</a:t>
            </a:r>
          </a:p>
          <a:p>
            <a:r>
              <a:rPr lang="en-US" sz="2000" dirty="0" smtClean="0"/>
              <a:t>Future </a:t>
            </a:r>
            <a:r>
              <a:rPr lang="en-US" sz="2000" dirty="0"/>
              <a:t>Plans: </a:t>
            </a:r>
            <a:br>
              <a:rPr lang="en-US" sz="2000" dirty="0"/>
            </a:br>
            <a:r>
              <a:rPr lang="en-US" sz="2000" dirty="0" smtClean="0"/>
              <a:t>- Fellowship </a:t>
            </a:r>
            <a:r>
              <a:rPr lang="en-US" sz="2000" dirty="0"/>
              <a:t>in REI at the Mayo </a:t>
            </a:r>
            <a:r>
              <a:rPr lang="en-US" sz="2000" dirty="0" smtClean="0"/>
              <a:t>Clinic</a:t>
            </a:r>
            <a:endParaRPr lang="en-US" sz="2000" dirty="0" smtClean="0">
              <a:solidFill>
                <a:srgbClr val="002060"/>
              </a:solidFill>
            </a:endParaRPr>
          </a:p>
        </p:txBody>
      </p:sp>
      <p:pic>
        <p:nvPicPr>
          <p:cNvPr id="3" name="Picture 2" descr="albert.grady2(2).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8600" y="4114800"/>
            <a:ext cx="4231804" cy="2549651"/>
          </a:xfrm>
          <a:prstGeom prst="rect">
            <a:avLst/>
          </a:prstGeom>
        </p:spPr>
      </p:pic>
      <p:pic>
        <p:nvPicPr>
          <p:cNvPr id="4" name="Picture 3" descr="albert.lathrop(2).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24400" y="4191000"/>
            <a:ext cx="3211413" cy="230678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488950"/>
          </a:xfrm>
        </p:spPr>
        <p:txBody>
          <a:bodyPr>
            <a:noAutofit/>
          </a:bodyPr>
          <a:lstStyle/>
          <a:p>
            <a:r>
              <a:rPr lang="en-US" sz="4800" dirty="0" smtClean="0"/>
              <a:t>Albert Asante</a:t>
            </a:r>
            <a:endParaRPr lang="en-US" sz="4800" dirty="0"/>
          </a:p>
        </p:txBody>
      </p:sp>
      <p:sp>
        <p:nvSpPr>
          <p:cNvPr id="3" name="Content Placeholder 2"/>
          <p:cNvSpPr>
            <a:spLocks noGrp="1"/>
          </p:cNvSpPr>
          <p:nvPr>
            <p:ph sz="quarter" idx="2"/>
          </p:nvPr>
        </p:nvSpPr>
        <p:spPr>
          <a:xfrm>
            <a:off x="228600" y="838200"/>
            <a:ext cx="4038600" cy="6019800"/>
          </a:xfrm>
        </p:spPr>
        <p:txBody>
          <a:bodyPr>
            <a:normAutofit lnSpcReduction="10000"/>
          </a:bodyPr>
          <a:lstStyle/>
          <a:p>
            <a:r>
              <a:rPr lang="en-US" sz="2000" dirty="0" smtClean="0">
                <a:solidFill>
                  <a:srgbClr val="002060"/>
                </a:solidFill>
              </a:rPr>
              <a:t>Birthplace: </a:t>
            </a:r>
            <a:r>
              <a:rPr lang="en-US" sz="2000" dirty="0" err="1" smtClean="0"/>
              <a:t>Agogo</a:t>
            </a:r>
            <a:r>
              <a:rPr lang="en-US" sz="2000" dirty="0" smtClean="0"/>
              <a:t>, Ghana</a:t>
            </a:r>
            <a:endParaRPr lang="en-US" sz="2000" dirty="0" smtClean="0">
              <a:solidFill>
                <a:srgbClr val="002060"/>
              </a:solidFill>
            </a:endParaRPr>
          </a:p>
          <a:p>
            <a:r>
              <a:rPr lang="en-US" sz="2000" dirty="0" smtClean="0">
                <a:solidFill>
                  <a:srgbClr val="002060"/>
                </a:solidFill>
              </a:rPr>
              <a:t>Hometown: </a:t>
            </a:r>
            <a:r>
              <a:rPr lang="en-US" sz="2000" dirty="0" err="1" smtClean="0"/>
              <a:t>Obogu</a:t>
            </a:r>
            <a:r>
              <a:rPr lang="en-US" sz="2000" dirty="0" smtClean="0"/>
              <a:t>, Ghana</a:t>
            </a:r>
            <a:endParaRPr lang="en-US" sz="2000" dirty="0" smtClean="0">
              <a:solidFill>
                <a:srgbClr val="002060"/>
              </a:solidFill>
            </a:endParaRPr>
          </a:p>
          <a:p>
            <a:r>
              <a:rPr lang="en-US" sz="2000" dirty="0" smtClean="0">
                <a:solidFill>
                  <a:srgbClr val="002060"/>
                </a:solidFill>
              </a:rPr>
              <a:t>Undergrad: </a:t>
            </a:r>
            <a:r>
              <a:rPr lang="en-US" sz="2000" dirty="0" smtClean="0"/>
              <a:t>University of Ghana, </a:t>
            </a:r>
            <a:r>
              <a:rPr lang="en-US" sz="2000" dirty="0" err="1" smtClean="0"/>
              <a:t>BSc</a:t>
            </a:r>
            <a:endParaRPr lang="en-US" sz="2000" dirty="0" smtClean="0">
              <a:solidFill>
                <a:srgbClr val="002060"/>
              </a:solidFill>
            </a:endParaRPr>
          </a:p>
          <a:p>
            <a:r>
              <a:rPr lang="en-US" sz="2000" dirty="0" smtClean="0">
                <a:solidFill>
                  <a:srgbClr val="002060"/>
                </a:solidFill>
              </a:rPr>
              <a:t>Med school:</a:t>
            </a:r>
            <a:r>
              <a:rPr lang="en-US" sz="2000" dirty="0" smtClean="0"/>
              <a:t> University of Ghana Medical School</a:t>
            </a:r>
          </a:p>
          <a:p>
            <a:r>
              <a:rPr lang="en-US" sz="2000" dirty="0" smtClean="0">
                <a:solidFill>
                  <a:srgbClr val="002060"/>
                </a:solidFill>
              </a:rPr>
              <a:t>Grad School: </a:t>
            </a:r>
            <a:r>
              <a:rPr lang="en-US" sz="2000" dirty="0" smtClean="0"/>
              <a:t>Harvard School of Public Health, MPH</a:t>
            </a:r>
            <a:endParaRPr lang="en-US" sz="2000" dirty="0" smtClean="0">
              <a:solidFill>
                <a:srgbClr val="002060"/>
              </a:solidFill>
            </a:endParaRPr>
          </a:p>
          <a:p>
            <a:r>
              <a:rPr lang="en-US" sz="2000" dirty="0" smtClean="0">
                <a:solidFill>
                  <a:srgbClr val="002060"/>
                </a:solidFill>
              </a:rPr>
              <a:t>Future Plans:</a:t>
            </a:r>
          </a:p>
          <a:p>
            <a:pPr lvl="1"/>
            <a:r>
              <a:rPr lang="en-US" sz="1800" dirty="0" smtClean="0"/>
              <a:t>Next step: Fellowship in REI at “the Mayo Clinic“</a:t>
            </a:r>
          </a:p>
          <a:p>
            <a:pPr lvl="1"/>
            <a:r>
              <a:rPr lang="en-US" sz="1800" dirty="0" smtClean="0"/>
              <a:t>Short term: To work as REI faculty in an academic institution for a few years </a:t>
            </a:r>
          </a:p>
          <a:p>
            <a:pPr lvl="1"/>
            <a:r>
              <a:rPr lang="en-US" sz="1800" dirty="0" smtClean="0"/>
              <a:t>Long term: To work for the WHO in </a:t>
            </a:r>
            <a:r>
              <a:rPr lang="en-US" sz="1800" dirty="0" err="1" smtClean="0"/>
              <a:t>subsaharan</a:t>
            </a:r>
            <a:r>
              <a:rPr lang="en-US" sz="1800" dirty="0" smtClean="0"/>
              <a:t> Africa to "help the hundreds of thousands of women with infertility"</a:t>
            </a:r>
            <a:endParaRPr lang="en-US" sz="1700" dirty="0" smtClean="0">
              <a:solidFill>
                <a:srgbClr val="002060"/>
              </a:solidFill>
            </a:endParaRPr>
          </a:p>
          <a:p>
            <a:endParaRPr lang="en-US" dirty="0"/>
          </a:p>
        </p:txBody>
      </p:sp>
      <p:pic>
        <p:nvPicPr>
          <p:cNvPr id="7" name="Picture 2" descr="http://www.michaelchuck.com/images/WP-GHANA_MAP-W_MOLE-496pix_w_x_550h.jpg"/>
          <p:cNvPicPr>
            <a:picLocks noGrp="1" noChangeAspect="1" noChangeArrowheads="1"/>
          </p:cNvPicPr>
          <p:nvPr>
            <p:ph sz="quarter" idx="4"/>
          </p:nvPr>
        </p:nvPicPr>
        <p:blipFill>
          <a:blip r:embed="rId3" cstate="print"/>
          <a:srcRect/>
          <a:stretch>
            <a:fillRect/>
          </a:stretch>
        </p:blipFill>
        <p:spPr bwMode="auto">
          <a:xfrm>
            <a:off x="4495800" y="1219200"/>
            <a:ext cx="3657600" cy="4889703"/>
          </a:xfrm>
          <a:prstGeom prst="rect">
            <a:avLst/>
          </a:prstGeom>
          <a:noFill/>
        </p:spPr>
      </p:pic>
    </p:spTree>
    <p:extLst>
      <p:ext uri="{BB962C8B-B14F-4D97-AF65-F5344CB8AC3E}">
        <p14:creationId xmlns:p14="http://schemas.microsoft.com/office/powerpoint/2010/main" val="197022510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641350"/>
          </a:xfrm>
        </p:spPr>
        <p:txBody>
          <a:bodyPr>
            <a:noAutofit/>
          </a:bodyPr>
          <a:lstStyle/>
          <a:p>
            <a:r>
              <a:rPr lang="en-US" sz="4800" dirty="0" smtClean="0"/>
              <a:t>Albert Asante</a:t>
            </a:r>
            <a:endParaRPr lang="en-US" sz="4800" dirty="0"/>
          </a:p>
        </p:txBody>
      </p:sp>
      <p:pic>
        <p:nvPicPr>
          <p:cNvPr id="5" name="Picture 2"/>
          <p:cNvPicPr>
            <a:picLocks noGrp="1" noChangeAspect="1" noChangeArrowheads="1"/>
          </p:cNvPicPr>
          <p:nvPr>
            <p:ph sz="quarter" idx="2"/>
          </p:nvPr>
        </p:nvPicPr>
        <p:blipFill>
          <a:blip r:embed="rId3" cstate="print">
            <a:extLst>
              <a:ext uri="{28A0092B-C50C-407E-A947-70E740481C1C}">
                <a14:useLocalDpi xmlns:a14="http://schemas.microsoft.com/office/drawing/2010/main"/>
              </a:ext>
            </a:extLst>
          </a:blip>
          <a:srcRect/>
          <a:stretch>
            <a:fillRect/>
          </a:stretch>
        </p:blipFill>
        <p:spPr bwMode="auto">
          <a:xfrm>
            <a:off x="0" y="914400"/>
            <a:ext cx="3886200" cy="4810679"/>
          </a:xfrm>
          <a:prstGeom prst="rect">
            <a:avLst/>
          </a:prstGeom>
          <a:noFill/>
          <a:ln w="9525">
            <a:noFill/>
            <a:miter lim="800000"/>
            <a:headEnd/>
            <a:tailEnd/>
          </a:ln>
          <a:effectLst/>
        </p:spPr>
      </p:pic>
      <p:pic>
        <p:nvPicPr>
          <p:cNvPr id="6" name="Picture 2"/>
          <p:cNvPicPr>
            <a:picLocks noChangeAspect="1" noChangeArrowheads="1"/>
          </p:cNvPicPr>
          <p:nvPr/>
        </p:nvPicPr>
        <p:blipFill>
          <a:blip r:embed="rId3" cstate="print"/>
          <a:srcRect/>
          <a:stretch>
            <a:fillRect/>
          </a:stretch>
        </p:blipFill>
        <p:spPr bwMode="auto">
          <a:xfrm>
            <a:off x="914400" y="914400"/>
            <a:ext cx="4265972" cy="5026025"/>
          </a:xfrm>
          <a:prstGeom prst="rect">
            <a:avLst/>
          </a:prstGeom>
          <a:noFill/>
          <a:ln w="9525">
            <a:noFill/>
            <a:miter lim="800000"/>
            <a:headEnd/>
            <a:tailEnd/>
          </a:ln>
          <a:effectLst/>
        </p:spPr>
      </p:pic>
      <p:pic>
        <p:nvPicPr>
          <p:cNvPr id="9" name="Picture 2"/>
          <p:cNvPicPr>
            <a:picLocks noGrp="1" noChangeAspect="1" noChangeArrowheads="1"/>
          </p:cNvPicPr>
          <p:nvPr>
            <p:ph sz="quarter" idx="2"/>
          </p:nvPr>
        </p:nvPicPr>
        <p:blipFill>
          <a:blip r:embed="rId3" cstate="print"/>
          <a:srcRect/>
          <a:stretch>
            <a:fillRect/>
          </a:stretch>
        </p:blipFill>
        <p:spPr bwMode="auto">
          <a:xfrm>
            <a:off x="2209800" y="990600"/>
            <a:ext cx="3886200" cy="5029200"/>
          </a:xfrm>
          <a:prstGeom prst="rect">
            <a:avLst/>
          </a:prstGeom>
          <a:noFill/>
          <a:ln w="9525">
            <a:noFill/>
            <a:miter lim="800000"/>
            <a:headEnd/>
            <a:tailEnd/>
          </a:ln>
          <a:effectLst/>
        </p:spPr>
      </p:pic>
      <p:pic>
        <p:nvPicPr>
          <p:cNvPr id="10" name="Picture 2"/>
          <p:cNvPicPr>
            <a:picLocks noGrp="1" noChangeAspect="1" noChangeArrowheads="1"/>
          </p:cNvPicPr>
          <p:nvPr>
            <p:ph sz="quarter" idx="2"/>
          </p:nvPr>
        </p:nvPicPr>
        <p:blipFill>
          <a:blip r:embed="rId3" cstate="print"/>
          <a:srcRect/>
          <a:stretch>
            <a:fillRect/>
          </a:stretch>
        </p:blipFill>
        <p:spPr bwMode="auto">
          <a:xfrm>
            <a:off x="4038600" y="914400"/>
            <a:ext cx="3886200" cy="5105400"/>
          </a:xfrm>
          <a:prstGeom prst="rect">
            <a:avLst/>
          </a:prstGeom>
          <a:noFill/>
          <a:ln w="9525">
            <a:noFill/>
            <a:miter lim="800000"/>
            <a:headEnd/>
            <a:tailEnd/>
          </a:ln>
          <a:effectLst/>
        </p:spPr>
      </p:pic>
    </p:spTree>
    <p:extLst>
      <p:ext uri="{BB962C8B-B14F-4D97-AF65-F5344CB8AC3E}">
        <p14:creationId xmlns:p14="http://schemas.microsoft.com/office/powerpoint/2010/main" val="19533401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39200" cy="1143000"/>
          </a:xfrm>
        </p:spPr>
        <p:txBody>
          <a:bodyPr>
            <a:normAutofit fontScale="90000"/>
          </a:bodyPr>
          <a:lstStyle/>
          <a:p>
            <a:r>
              <a:rPr lang="en-US" dirty="0" smtClean="0"/>
              <a:t>And Now As PGY4’s . . . A Brief “Roast”</a:t>
            </a:r>
            <a:br>
              <a:rPr lang="en-US" dirty="0" smtClean="0"/>
            </a:br>
            <a:r>
              <a:rPr lang="en-US" dirty="0" smtClean="0"/>
              <a:t>                             </a:t>
            </a:r>
            <a:r>
              <a:rPr lang="en-US" sz="2200" dirty="0" smtClean="0"/>
              <a:t>Quirks we’ve discovered over the years</a:t>
            </a:r>
            <a:endParaRPr lang="en-US" sz="2200" dirty="0"/>
          </a:p>
        </p:txBody>
      </p:sp>
      <p:pic>
        <p:nvPicPr>
          <p:cNvPr id="5" name="Picture 4" descr="PGY4 dinner 5-2011.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95400" y="1524000"/>
            <a:ext cx="6096001" cy="4572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a:stretch>
            <a:fillRect/>
          </a:stretch>
        </p:blipFill>
        <p:spPr bwMode="auto">
          <a:xfrm>
            <a:off x="0" y="1295400"/>
            <a:ext cx="2895600" cy="4736915"/>
          </a:xfrm>
          <a:prstGeom prst="rect">
            <a:avLst/>
          </a:prstGeom>
          <a:noFill/>
          <a:ln w="9525">
            <a:noFill/>
            <a:miter lim="800000"/>
            <a:headEnd/>
            <a:tailEnd/>
          </a:ln>
          <a:effectLst/>
        </p:spPr>
      </p:pic>
      <p:pic>
        <p:nvPicPr>
          <p:cNvPr id="5" name="Picture 2" descr="C:\Users\aasante\Pictures\good ol' days\Asante 0102.jpg"/>
          <p:cNvPicPr>
            <a:picLocks noChangeAspect="1" noChangeArrowheads="1"/>
          </p:cNvPicPr>
          <p:nvPr/>
        </p:nvPicPr>
        <p:blipFill>
          <a:blip r:embed="rId4" cstate="print"/>
          <a:srcRect/>
          <a:stretch>
            <a:fillRect/>
          </a:stretch>
        </p:blipFill>
        <p:spPr bwMode="auto">
          <a:xfrm>
            <a:off x="2209800" y="1295400"/>
            <a:ext cx="3131281" cy="4724400"/>
          </a:xfrm>
          <a:prstGeom prst="rect">
            <a:avLst/>
          </a:prstGeom>
          <a:noFill/>
        </p:spPr>
      </p:pic>
      <p:pic>
        <p:nvPicPr>
          <p:cNvPr id="6" name="Picture 3"/>
          <p:cNvPicPr>
            <a:picLocks noChangeAspect="1" noChangeArrowheads="1"/>
          </p:cNvPicPr>
          <p:nvPr/>
        </p:nvPicPr>
        <p:blipFill>
          <a:blip r:embed="rId5" cstate="print"/>
          <a:srcRect/>
          <a:stretch>
            <a:fillRect/>
          </a:stretch>
        </p:blipFill>
        <p:spPr bwMode="auto">
          <a:xfrm>
            <a:off x="5105400" y="801687"/>
            <a:ext cx="3733800" cy="5522913"/>
          </a:xfrm>
          <a:prstGeom prst="rect">
            <a:avLst/>
          </a:prstGeom>
          <a:noFill/>
          <a:ln w="9525">
            <a:noFill/>
            <a:miter lim="800000"/>
            <a:headEnd/>
            <a:tailEnd/>
          </a:ln>
          <a:effectLst/>
        </p:spPr>
      </p:pic>
      <p:sp>
        <p:nvSpPr>
          <p:cNvPr id="8" name="Title 1"/>
          <p:cNvSpPr txBox="1">
            <a:spLocks/>
          </p:cNvSpPr>
          <p:nvPr/>
        </p:nvSpPr>
        <p:spPr>
          <a:xfrm>
            <a:off x="457200" y="274638"/>
            <a:ext cx="7467600"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small" spc="0" normalizeH="0" baseline="0" noProof="0" smtClean="0">
                <a:ln>
                  <a:noFill/>
                </a:ln>
                <a:solidFill>
                  <a:schemeClr val="tx2"/>
                </a:solidFill>
                <a:effectLst/>
                <a:uLnTx/>
                <a:uFillTx/>
                <a:latin typeface="+mj-lt"/>
                <a:ea typeface="+mj-ea"/>
                <a:cs typeface="+mj-cs"/>
              </a:rPr>
              <a:t>Albert Asante</a:t>
            </a:r>
            <a:endParaRPr kumimoji="0" lang="en-US" sz="3000" b="0" i="0" u="none" strike="noStrike" kern="1200" cap="small" spc="0" normalizeH="0" baseline="0" noProof="0" dirty="0">
              <a:ln>
                <a:noFill/>
              </a:ln>
              <a:solidFill>
                <a:schemeClr val="tx2"/>
              </a:solidFill>
              <a:effectLst/>
              <a:uLnTx/>
              <a:uFillTx/>
              <a:latin typeface="+mj-lt"/>
              <a:ea typeface="+mj-ea"/>
              <a:cs typeface="+mj-cs"/>
            </a:endParaRPr>
          </a:p>
        </p:txBody>
      </p:sp>
    </p:spTree>
    <p:extLst>
      <p:ext uri="{BB962C8B-B14F-4D97-AF65-F5344CB8AC3E}">
        <p14:creationId xmlns:p14="http://schemas.microsoft.com/office/powerpoint/2010/main" val="145266681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cstate="print"/>
          <a:srcRect/>
          <a:stretch>
            <a:fillRect/>
          </a:stretch>
        </p:blipFill>
        <p:spPr bwMode="auto">
          <a:xfrm>
            <a:off x="1828800" y="152400"/>
            <a:ext cx="4557713" cy="6308725"/>
          </a:xfrm>
          <a:prstGeom prst="rect">
            <a:avLst/>
          </a:prstGeom>
          <a:noFill/>
          <a:ln w="9525">
            <a:noFill/>
            <a:miter lim="800000"/>
            <a:headEnd/>
            <a:tailEnd/>
          </a:ln>
          <a:effectLst/>
        </p:spPr>
      </p:pic>
    </p:spTree>
    <p:extLst>
      <p:ext uri="{BB962C8B-B14F-4D97-AF65-F5344CB8AC3E}">
        <p14:creationId xmlns:p14="http://schemas.microsoft.com/office/powerpoint/2010/main" val="375005227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467600" cy="1066800"/>
          </a:xfrm>
        </p:spPr>
        <p:txBody>
          <a:bodyPr/>
          <a:lstStyle/>
          <a:p>
            <a:r>
              <a:rPr lang="en-US" dirty="0" smtClean="0"/>
              <a:t>Albert Asante…“The Professor”</a:t>
            </a:r>
            <a:endParaRPr lang="en-US" dirty="0"/>
          </a:p>
        </p:txBody>
      </p:sp>
      <p:sp>
        <p:nvSpPr>
          <p:cNvPr id="4" name="Content Placeholder 3"/>
          <p:cNvSpPr>
            <a:spLocks noGrp="1"/>
          </p:cNvSpPr>
          <p:nvPr>
            <p:ph sz="quarter" idx="2"/>
          </p:nvPr>
        </p:nvSpPr>
        <p:spPr/>
        <p:txBody>
          <a:bodyPr/>
          <a:lstStyle/>
          <a:p>
            <a:r>
              <a:rPr lang="en-US" dirty="0" smtClean="0"/>
              <a:t>GPA: 4.95</a:t>
            </a:r>
          </a:p>
          <a:p>
            <a:r>
              <a:rPr lang="en-US" dirty="0" smtClean="0"/>
              <a:t>GPA: 7.99</a:t>
            </a:r>
          </a:p>
          <a:p>
            <a:r>
              <a:rPr lang="en-US" dirty="0" err="1" smtClean="0"/>
              <a:t>Creog</a:t>
            </a:r>
            <a:r>
              <a:rPr lang="en-US" dirty="0" smtClean="0"/>
              <a:t> Score: 215</a:t>
            </a:r>
          </a:p>
          <a:p>
            <a:r>
              <a:rPr lang="en-US" dirty="0" err="1" smtClean="0"/>
              <a:t>Creog</a:t>
            </a:r>
            <a:r>
              <a:rPr lang="en-US" dirty="0" smtClean="0"/>
              <a:t> Score: Too high, cannot compute</a:t>
            </a:r>
            <a:endParaRPr lang="en-US" dirty="0"/>
          </a:p>
        </p:txBody>
      </p:sp>
      <p:pic>
        <p:nvPicPr>
          <p:cNvPr id="5" name="Picture 2"/>
          <p:cNvPicPr>
            <a:picLocks noGrp="1" noChangeAspect="1" noChangeArrowheads="1"/>
          </p:cNvPicPr>
          <p:nvPr>
            <p:ph sz="quarter" idx="1"/>
          </p:nvPr>
        </p:nvPicPr>
        <p:blipFill>
          <a:blip r:embed="rId3" cstate="print">
            <a:extLst>
              <a:ext uri="{28A0092B-C50C-407E-A947-70E740481C1C}">
                <a14:useLocalDpi xmlns:a14="http://schemas.microsoft.com/office/drawing/2010/main"/>
              </a:ext>
            </a:extLst>
          </a:blip>
          <a:srcRect/>
          <a:stretch>
            <a:fillRect/>
          </a:stretch>
        </p:blipFill>
        <p:spPr bwMode="auto">
          <a:xfrm>
            <a:off x="481881" y="1600200"/>
            <a:ext cx="3608237" cy="4572000"/>
          </a:xfrm>
          <a:prstGeom prst="rect">
            <a:avLst/>
          </a:prstGeom>
          <a:noFill/>
          <a:ln w="9525">
            <a:noFill/>
            <a:miter lim="800000"/>
            <a:headEnd/>
            <a:tailEnd/>
          </a:ln>
          <a:effectLst/>
        </p:spPr>
      </p:pic>
    </p:spTree>
    <p:extLst>
      <p:ext uri="{BB962C8B-B14F-4D97-AF65-F5344CB8AC3E}">
        <p14:creationId xmlns:p14="http://schemas.microsoft.com/office/powerpoint/2010/main" val="3884321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20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2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610600" cy="655638"/>
          </a:xfrm>
        </p:spPr>
        <p:txBody>
          <a:bodyPr>
            <a:normAutofit/>
          </a:bodyPr>
          <a:lstStyle/>
          <a:p>
            <a:r>
              <a:rPr lang="en-US" b="1" dirty="0" smtClean="0"/>
              <a:t>Albert</a:t>
            </a:r>
            <a:r>
              <a:rPr lang="en-US" dirty="0" smtClean="0"/>
              <a:t>…</a:t>
            </a:r>
            <a:endParaRPr lang="en-US" dirty="0"/>
          </a:p>
        </p:txBody>
      </p:sp>
      <p:pic>
        <p:nvPicPr>
          <p:cNvPr id="4" name="Picture 2"/>
          <p:cNvPicPr>
            <a:picLocks noGrp="1" noChangeAspect="1" noChangeArrowheads="1"/>
          </p:cNvPicPr>
          <p:nvPr>
            <p:ph sz="quarter" idx="1"/>
          </p:nvPr>
        </p:nvPicPr>
        <p:blipFill>
          <a:blip r:embed="rId3" cstate="print">
            <a:extLst>
              <a:ext uri="{28A0092B-C50C-407E-A947-70E740481C1C}">
                <a14:useLocalDpi xmlns:a14="http://schemas.microsoft.com/office/drawing/2010/main"/>
              </a:ext>
            </a:extLst>
          </a:blip>
          <a:srcRect/>
          <a:stretch>
            <a:fillRect/>
          </a:stretch>
        </p:blipFill>
        <p:spPr bwMode="auto">
          <a:xfrm>
            <a:off x="228600" y="914400"/>
            <a:ext cx="4572000" cy="3276600"/>
          </a:xfrm>
          <a:prstGeom prst="rect">
            <a:avLst/>
          </a:prstGeom>
          <a:noFill/>
          <a:ln w="9525">
            <a:noFill/>
            <a:miter lim="800000"/>
            <a:headEnd/>
            <a:tailEnd/>
          </a:ln>
          <a:effectLst/>
        </p:spPr>
      </p:pic>
      <p:pic>
        <p:nvPicPr>
          <p:cNvPr id="5" name="Picture 3"/>
          <p:cNvPicPr>
            <a:picLocks noChangeAspect="1" noChangeArrowheads="1"/>
          </p:cNvPicPr>
          <p:nvPr/>
        </p:nvPicPr>
        <p:blipFill>
          <a:blip r:embed="rId4" cstate="print"/>
          <a:srcRect/>
          <a:stretch>
            <a:fillRect/>
          </a:stretch>
        </p:blipFill>
        <p:spPr bwMode="auto">
          <a:xfrm>
            <a:off x="0" y="3200400"/>
            <a:ext cx="5061857" cy="3429000"/>
          </a:xfrm>
          <a:prstGeom prst="rect">
            <a:avLst/>
          </a:prstGeom>
          <a:noFill/>
          <a:ln w="9525">
            <a:noFill/>
            <a:miter lim="800000"/>
            <a:headEnd/>
            <a:tailEnd/>
          </a:ln>
          <a:effectLst/>
        </p:spPr>
      </p:pic>
      <p:pic>
        <p:nvPicPr>
          <p:cNvPr id="6" name="Picture 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191000" y="762000"/>
            <a:ext cx="4470400" cy="3352800"/>
          </a:xfrm>
          <a:prstGeom prst="rect">
            <a:avLst/>
          </a:prstGeom>
          <a:noFill/>
          <a:ln w="9525">
            <a:noFill/>
            <a:miter lim="800000"/>
            <a:headEnd/>
            <a:tailEnd/>
          </a:ln>
          <a:effectLst/>
        </p:spPr>
      </p:pic>
      <p:pic>
        <p:nvPicPr>
          <p:cNvPr id="7" name="Picture 6"/>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029200" y="2286000"/>
            <a:ext cx="3790950" cy="4365674"/>
          </a:xfrm>
          <a:prstGeom prst="rect">
            <a:avLst/>
          </a:prstGeom>
          <a:noFill/>
          <a:ln w="9525">
            <a:noFill/>
            <a:miter lim="800000"/>
            <a:headEnd/>
            <a:tailEnd/>
          </a:ln>
          <a:effectLst/>
        </p:spPr>
      </p:pic>
    </p:spTree>
    <p:extLst>
      <p:ext uri="{BB962C8B-B14F-4D97-AF65-F5344CB8AC3E}">
        <p14:creationId xmlns:p14="http://schemas.microsoft.com/office/powerpoint/2010/main" val="3069823549"/>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Albert</a:t>
            </a:r>
            <a:endParaRPr lang="en-US" dirty="0"/>
          </a:p>
        </p:txBody>
      </p:sp>
      <p:pic>
        <p:nvPicPr>
          <p:cNvPr id="7" name="Content Placeholder 6" descr="arnold.jpg"/>
          <p:cNvPicPr>
            <a:picLocks noGrp="1" noChangeAspect="1"/>
          </p:cNvPicPr>
          <p:nvPr>
            <p:ph sz="quarter" idx="2"/>
          </p:nvPr>
        </p:nvPicPr>
        <p:blipFill>
          <a:blip r:embed="rId3" cstate="print"/>
          <a:stretch>
            <a:fillRect/>
          </a:stretch>
        </p:blipFill>
        <p:spPr>
          <a:xfrm>
            <a:off x="228600" y="1447800"/>
            <a:ext cx="4495800" cy="4800600"/>
          </a:xfrm>
        </p:spPr>
      </p:pic>
      <p:pic>
        <p:nvPicPr>
          <p:cNvPr id="8" name="Picture 2"/>
          <p:cNvPicPr>
            <a:picLocks noGrp="1" noChangeAspect="1" noChangeArrowheads="1"/>
          </p:cNvPicPr>
          <p:nvPr>
            <p:ph sz="quarter" idx="4"/>
          </p:nvPr>
        </p:nvPicPr>
        <p:blipFill>
          <a:blip r:embed="rId4" cstate="print"/>
          <a:srcRect/>
          <a:stretch>
            <a:fillRect/>
          </a:stretch>
        </p:blipFill>
        <p:spPr bwMode="auto">
          <a:xfrm>
            <a:off x="2286000" y="1600200"/>
            <a:ext cx="4191000" cy="4876800"/>
          </a:xfrm>
          <a:prstGeom prst="rect">
            <a:avLst/>
          </a:prstGeom>
          <a:noFill/>
          <a:ln w="9525">
            <a:noFill/>
            <a:miter lim="800000"/>
            <a:headEnd/>
            <a:tailEnd/>
          </a:ln>
          <a:effectLst/>
        </p:spPr>
      </p:pic>
      <p:sp>
        <p:nvSpPr>
          <p:cNvPr id="10" name="Heart 9"/>
          <p:cNvSpPr/>
          <p:nvPr/>
        </p:nvSpPr>
        <p:spPr>
          <a:xfrm>
            <a:off x="7239000" y="2286000"/>
            <a:ext cx="914400" cy="9144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Punched Tape 10"/>
          <p:cNvSpPr/>
          <p:nvPr/>
        </p:nvSpPr>
        <p:spPr>
          <a:xfrm>
            <a:off x="457200" y="457200"/>
            <a:ext cx="6096000" cy="914400"/>
          </a:xfrm>
          <a:prstGeom prst="flowChartPunchedTape">
            <a:avLst/>
          </a:prstGeom>
          <a:solidFill>
            <a:srgbClr val="FF0000"/>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err="1" smtClean="0"/>
              <a:t>Oooohhhhh</a:t>
            </a:r>
            <a:r>
              <a:rPr lang="en-US" dirty="0" smtClean="0"/>
              <a:t> La </a:t>
            </a:r>
            <a:r>
              <a:rPr lang="en-US" dirty="0" err="1" smtClean="0"/>
              <a:t>La</a:t>
            </a:r>
            <a:endParaRPr lang="en-US" dirty="0"/>
          </a:p>
        </p:txBody>
      </p:sp>
    </p:spTree>
    <p:extLst>
      <p:ext uri="{BB962C8B-B14F-4D97-AF65-F5344CB8AC3E}">
        <p14:creationId xmlns:p14="http://schemas.microsoft.com/office/powerpoint/2010/main" val="3860382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7"/>
                                        </p:tgtEl>
                                      </p:cBhvr>
                                    </p:animEffect>
                                    <p:set>
                                      <p:cBhvr>
                                        <p:cTn id="12" dur="1" fill="hold">
                                          <p:stCondLst>
                                            <p:cond delay="9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linds(horizontal)">
                                      <p:cBhvr>
                                        <p:cTn id="20" dur="500"/>
                                        <p:tgtEl>
                                          <p:spTgt spid="10"/>
                                        </p:tgtEl>
                                      </p:cBhvr>
                                    </p:animEffect>
                                  </p:childTnLst>
                                </p:cTn>
                              </p:par>
                              <p:par>
                                <p:cTn id="21" presetID="6" presetClass="emph" presetSubtype="0" fill="hold" grpId="1" nodeType="withEffect">
                                  <p:stCondLst>
                                    <p:cond delay="0"/>
                                  </p:stCondLst>
                                  <p:childTnLst>
                                    <p:animScale>
                                      <p:cBhvr>
                                        <p:cTn id="22" dur="2000" fill="hold"/>
                                        <p:tgtEl>
                                          <p:spTgt spid="10"/>
                                        </p:tgtEl>
                                      </p:cBhvr>
                                      <p:by x="150000" y="150000"/>
                                    </p:animScale>
                                  </p:childTnLst>
                                </p:cTn>
                              </p:par>
                              <p:par>
                                <p:cTn id="23" presetID="1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slide(fromBottom)">
                                      <p:cBhvr>
                                        <p:cTn id="25" dur="20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2" nodeType="clickEffect">
                                  <p:stCondLst>
                                    <p:cond delay="0"/>
                                  </p:stCondLst>
                                  <p:childTnLst>
                                    <p:animEffect transition="out" filter="fade">
                                      <p:cBhvr>
                                        <p:cTn id="29" dur="2000"/>
                                        <p:tgtEl>
                                          <p:spTgt spid="10"/>
                                        </p:tgtEl>
                                      </p:cBhvr>
                                    </p:animEffect>
                                    <p:set>
                                      <p:cBhvr>
                                        <p:cTn id="30" dur="1" fill="hold">
                                          <p:stCondLst>
                                            <p:cond delay="1999"/>
                                          </p:stCondLst>
                                        </p:cTn>
                                        <p:tgtEl>
                                          <p:spTgt spid="10"/>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2000"/>
                                        <p:tgtEl>
                                          <p:spTgt spid="11"/>
                                        </p:tgtEl>
                                      </p:cBhvr>
                                    </p:animEffect>
                                    <p:set>
                                      <p:cBhvr>
                                        <p:cTn id="33" dur="1" fill="hold">
                                          <p:stCondLst>
                                            <p:cond delay="1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0" grpId="2" animBg="1"/>
      <p:bldP spid="11" grpId="0" animBg="1"/>
      <p:bldP spid="11"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Green journal.jpg"/>
          <p:cNvPicPr>
            <a:picLocks noGrp="1" noChangeAspect="1"/>
          </p:cNvPicPr>
          <p:nvPr>
            <p:ph sz="quarter" idx="4"/>
          </p:nvPr>
        </p:nvPicPr>
        <p:blipFill>
          <a:blip r:embed="rId3" cstate="print"/>
          <a:stretch>
            <a:fillRect/>
          </a:stretch>
        </p:blipFill>
        <p:spPr>
          <a:xfrm>
            <a:off x="4953000" y="457200"/>
            <a:ext cx="3804138" cy="5943600"/>
          </a:xfrm>
        </p:spPr>
      </p:pic>
      <p:sp>
        <p:nvSpPr>
          <p:cNvPr id="76802" name="AutoShape 2" descr="http://images.journals.lww.com/greenjournal/XLargeThumb.00006250-201106000-00000.CV.jpeg">
            <a:hlinkClick r:id="rId4"/>
          </p:cNvPr>
          <p:cNvSpPr>
            <a:spLocks noChangeAspect="1" noChangeArrowheads="1"/>
          </p:cNvSpPr>
          <p:nvPr/>
        </p:nvSpPr>
        <p:spPr bwMode="auto">
          <a:xfrm>
            <a:off x="1270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 name="Title 1"/>
          <p:cNvSpPr>
            <a:spLocks noGrp="1"/>
          </p:cNvSpPr>
          <p:nvPr>
            <p:ph sz="quarter" idx="2"/>
          </p:nvPr>
        </p:nvSpPr>
        <p:spPr>
          <a:xfrm>
            <a:off x="0" y="685800"/>
            <a:ext cx="4876800" cy="5791200"/>
          </a:xfrm>
        </p:spPr>
        <p:txBody>
          <a:bodyPr>
            <a:normAutofit fontScale="97500"/>
          </a:bodyPr>
          <a:lstStyle/>
          <a:p>
            <a:r>
              <a:rPr lang="en-US" dirty="0" smtClean="0"/>
              <a:t>Elective </a:t>
            </a:r>
            <a:r>
              <a:rPr lang="en-US" dirty="0" err="1" smtClean="0"/>
              <a:t>Oophorectomy</a:t>
            </a:r>
            <a:r>
              <a:rPr lang="en-US" dirty="0" smtClean="0"/>
              <a:t> in the United States: Trends and In-Hospital Complications, 1998–2006</a:t>
            </a:r>
          </a:p>
          <a:p>
            <a:pPr>
              <a:buNone/>
            </a:pPr>
            <a:endParaRPr lang="en-US" dirty="0" smtClean="0"/>
          </a:p>
          <a:p>
            <a:r>
              <a:rPr lang="en-US" sz="2100" dirty="0" smtClean="0"/>
              <a:t>Asante, Albert MD, MPH; Whiteman, Maura K. PhD; </a:t>
            </a:r>
            <a:r>
              <a:rPr lang="en-US" sz="2100" dirty="0" err="1" smtClean="0"/>
              <a:t>Kulkarni</a:t>
            </a:r>
            <a:r>
              <a:rPr lang="en-US" sz="2100" dirty="0" smtClean="0"/>
              <a:t>, </a:t>
            </a:r>
            <a:r>
              <a:rPr lang="en-US" sz="2100" dirty="0" err="1" smtClean="0"/>
              <a:t>Aniket</a:t>
            </a:r>
            <a:r>
              <a:rPr lang="en-US" sz="2100" dirty="0" smtClean="0"/>
              <a:t>; Cox, Shanna MSPH; </a:t>
            </a:r>
            <a:r>
              <a:rPr lang="en-US" sz="2100" dirty="0" err="1" smtClean="0"/>
              <a:t>Marchbanks</a:t>
            </a:r>
            <a:r>
              <a:rPr lang="en-US" sz="2100" dirty="0" smtClean="0"/>
              <a:t>, Polly A. PhD; Jamieson, Denise J. MD, MPH</a:t>
            </a:r>
          </a:p>
          <a:p>
            <a:pPr>
              <a:buNone/>
            </a:pPr>
            <a:endParaRPr lang="en-US" dirty="0" smtClean="0"/>
          </a:p>
          <a:p>
            <a:r>
              <a:rPr lang="en-US" dirty="0" smtClean="0"/>
              <a:t>Obstetrics &amp; Gynecology: </a:t>
            </a:r>
          </a:p>
          <a:p>
            <a:pPr>
              <a:buNone/>
            </a:pPr>
            <a:r>
              <a:rPr lang="en-US" dirty="0" smtClean="0"/>
              <a:t>    November 2010 - Volume 116 - Issue 5 - pp 1088-1095</a:t>
            </a:r>
          </a:p>
          <a:p>
            <a:pPr>
              <a:buNone/>
            </a:pPr>
            <a:endParaRPr lang="en-US" b="1" dirty="0" smtClean="0"/>
          </a:p>
          <a:p>
            <a:pPr>
              <a:buNone/>
            </a:pPr>
            <a:endParaRPr lang="en-US" dirty="0"/>
          </a:p>
        </p:txBody>
      </p:sp>
    </p:spTree>
    <p:extLst>
      <p:ext uri="{BB962C8B-B14F-4D97-AF65-F5344CB8AC3E}">
        <p14:creationId xmlns:p14="http://schemas.microsoft.com/office/powerpoint/2010/main" val="31119944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C:\Users\Shontell\Pictures\2011-06-08 2011\2011 130.JPG"/>
          <p:cNvPicPr>
            <a:picLocks noChangeAspect="1" noChangeArrowheads="1"/>
          </p:cNvPicPr>
          <p:nvPr/>
        </p:nvPicPr>
        <p:blipFill>
          <a:blip r:embed="rId3" cstate="print"/>
          <a:srcRect/>
          <a:stretch>
            <a:fillRect/>
          </a:stretch>
        </p:blipFill>
        <p:spPr bwMode="auto">
          <a:xfrm>
            <a:off x="0" y="-53870"/>
            <a:ext cx="9144000" cy="6911870"/>
          </a:xfrm>
          <a:prstGeom prst="rect">
            <a:avLst/>
          </a:prstGeom>
          <a:noFill/>
        </p:spPr>
      </p:pic>
      <p:sp>
        <p:nvSpPr>
          <p:cNvPr id="3" name="Diagonal Stripe 2"/>
          <p:cNvSpPr/>
          <p:nvPr/>
        </p:nvSpPr>
        <p:spPr>
          <a:xfrm>
            <a:off x="0" y="0"/>
            <a:ext cx="4419600" cy="2667000"/>
          </a:xfrm>
          <a:prstGeom prst="diagStrip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4" name="Rectangle 3"/>
          <p:cNvSpPr/>
          <p:nvPr/>
        </p:nvSpPr>
        <p:spPr>
          <a:xfrm rot="19610833">
            <a:off x="46924" y="626947"/>
            <a:ext cx="3039799" cy="923330"/>
          </a:xfrm>
          <a:prstGeom prst="rect">
            <a:avLst/>
          </a:prstGeom>
          <a:noFill/>
        </p:spPr>
        <p:txBody>
          <a:bodyPr wrap="square" lIns="91440" tIns="45720" rIns="91440" bIns="45720">
            <a:spAutoFit/>
          </a:bodyPr>
          <a:lstStyle/>
          <a:p>
            <a:pPr algn="ctr"/>
            <a:r>
              <a:rPr 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FRIEND</a:t>
            </a:r>
            <a:endPar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0866608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7467600" cy="579438"/>
          </a:xfrm>
        </p:spPr>
        <p:txBody>
          <a:bodyPr/>
          <a:lstStyle/>
          <a:p>
            <a:r>
              <a:rPr lang="en-US" dirty="0" err="1" smtClean="0"/>
              <a:t>Lakisha</a:t>
            </a:r>
            <a:r>
              <a:rPr lang="en-US" dirty="0" smtClean="0"/>
              <a:t> Carter Eaton</a:t>
            </a:r>
            <a:endParaRPr lang="en-US" dirty="0"/>
          </a:p>
        </p:txBody>
      </p:sp>
      <p:sp>
        <p:nvSpPr>
          <p:cNvPr id="4" name="Content Placeholder 2"/>
          <p:cNvSpPr>
            <a:spLocks noGrp="1"/>
          </p:cNvSpPr>
          <p:nvPr>
            <p:ph sz="quarter" idx="1"/>
          </p:nvPr>
        </p:nvSpPr>
        <p:spPr>
          <a:xfrm>
            <a:off x="228600" y="762000"/>
            <a:ext cx="7467600" cy="2819400"/>
          </a:xfrm>
        </p:spPr>
        <p:txBody>
          <a:bodyPr>
            <a:normAutofit/>
          </a:bodyPr>
          <a:lstStyle/>
          <a:p>
            <a:r>
              <a:rPr lang="en-US" sz="2000" dirty="0" smtClean="0"/>
              <a:t>Birthplace </a:t>
            </a:r>
            <a:r>
              <a:rPr lang="en-US" sz="2000" dirty="0"/>
              <a:t>: </a:t>
            </a:r>
            <a:r>
              <a:rPr lang="en-US" sz="2000" dirty="0" smtClean="0"/>
              <a:t>Atlanta, Crawford Long Hospital</a:t>
            </a:r>
          </a:p>
          <a:p>
            <a:r>
              <a:rPr lang="en-US" sz="2000" dirty="0" smtClean="0"/>
              <a:t>Hometown </a:t>
            </a:r>
            <a:r>
              <a:rPr lang="en-US" sz="2000" dirty="0"/>
              <a:t>: </a:t>
            </a:r>
            <a:r>
              <a:rPr lang="en-US" sz="2000" dirty="0" smtClean="0"/>
              <a:t>Atlanta, Georgia</a:t>
            </a:r>
          </a:p>
          <a:p>
            <a:r>
              <a:rPr lang="en-US" sz="2000" dirty="0" smtClean="0"/>
              <a:t>Undergraduate </a:t>
            </a:r>
            <a:r>
              <a:rPr lang="en-US" sz="2000" dirty="0"/>
              <a:t>: </a:t>
            </a:r>
            <a:r>
              <a:rPr lang="en-US" sz="2000" dirty="0" smtClean="0"/>
              <a:t>University </a:t>
            </a:r>
            <a:r>
              <a:rPr lang="en-US" sz="2000" dirty="0"/>
              <a:t>of </a:t>
            </a:r>
            <a:r>
              <a:rPr lang="en-US" sz="2000" dirty="0" smtClean="0"/>
              <a:t>Georgia</a:t>
            </a:r>
          </a:p>
          <a:p>
            <a:r>
              <a:rPr lang="en-US" sz="2000" dirty="0" err="1" smtClean="0"/>
              <a:t>Medschool</a:t>
            </a:r>
            <a:r>
              <a:rPr lang="en-US" sz="2000" dirty="0" smtClean="0"/>
              <a:t>: University </a:t>
            </a:r>
            <a:r>
              <a:rPr lang="en-US" sz="2000" dirty="0"/>
              <a:t>of Illinois at </a:t>
            </a:r>
            <a:r>
              <a:rPr lang="en-US" sz="2000" dirty="0" smtClean="0"/>
              <a:t>Chicago</a:t>
            </a:r>
          </a:p>
          <a:p>
            <a:r>
              <a:rPr lang="en-US" sz="2000" dirty="0" smtClean="0"/>
              <a:t>Future </a:t>
            </a:r>
            <a:r>
              <a:rPr lang="en-US" sz="2000" dirty="0"/>
              <a:t>plans: private practice at Eagles Landing </a:t>
            </a:r>
            <a:r>
              <a:rPr lang="en-US" sz="2000" dirty="0" smtClean="0"/>
              <a:t>OBGYN</a:t>
            </a:r>
          </a:p>
          <a:p>
            <a:r>
              <a:rPr lang="en-US" sz="2000" dirty="0" smtClean="0"/>
              <a:t>Fun </a:t>
            </a:r>
            <a:r>
              <a:rPr lang="en-US" sz="2000" dirty="0"/>
              <a:t>fact: I was a high school varsity cheerleader </a:t>
            </a:r>
            <a:r>
              <a:rPr lang="en-US" sz="2000" dirty="0" smtClean="0"/>
              <a:t>… </a:t>
            </a:r>
            <a:r>
              <a:rPr lang="en-US" sz="2000" dirty="0"/>
              <a:t>y</a:t>
            </a:r>
            <a:r>
              <a:rPr lang="en-US" sz="2000" dirty="0" smtClean="0"/>
              <a:t>eah seriously</a:t>
            </a:r>
            <a:endParaRPr lang="en-US" sz="2000" dirty="0" smtClean="0">
              <a:solidFill>
                <a:srgbClr val="002060"/>
              </a:solidFill>
            </a:endParaRPr>
          </a:p>
        </p:txBody>
      </p:sp>
      <p:pic>
        <p:nvPicPr>
          <p:cNvPr id="3" name="Picture 2" descr="kisha and coleman.png"/>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114800" y="3733800"/>
            <a:ext cx="3911600" cy="2578100"/>
          </a:xfrm>
          <a:prstGeom prst="rect">
            <a:avLst/>
          </a:prstGeom>
        </p:spPr>
      </p:pic>
      <p:pic>
        <p:nvPicPr>
          <p:cNvPr id="5" name="Picture 4" descr="sydney.png"/>
          <p:cNvPicPr>
            <a:picLocks noChangeAspect="1"/>
          </p:cNvPicPr>
          <p:nvPr/>
        </p:nvPicPr>
        <p:blipFill rotWithShape="1">
          <a:blip r:embed="rId4">
            <a:extLst>
              <a:ext uri="{28A0092B-C50C-407E-A947-70E740481C1C}">
                <a14:useLocalDpi xmlns:a14="http://schemas.microsoft.com/office/drawing/2010/main" val="0"/>
              </a:ext>
            </a:extLst>
          </a:blip>
          <a:srcRect r="5276" b="5983"/>
          <a:stretch/>
        </p:blipFill>
        <p:spPr>
          <a:xfrm>
            <a:off x="381000" y="3657600"/>
            <a:ext cx="3380371" cy="27432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ChangeArrowheads="1"/>
          </p:cNvSpPr>
          <p:nvPr/>
        </p:nvSpPr>
        <p:spPr bwMode="auto">
          <a:xfrm>
            <a:off x="381000" y="2514600"/>
            <a:ext cx="8510663" cy="255454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She will never say a bad word behind your back!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32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No!....</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32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she says it </a:t>
            </a:r>
            <a:r>
              <a:rPr kumimoji="0" lang="en-US" sz="3200" b="1" i="1"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right to </a:t>
            </a:r>
            <a:r>
              <a:rPr lang="en-US" sz="3200" b="1" i="1" dirty="0" smtClean="0">
                <a:solidFill>
                  <a:srgbClr val="FF0000"/>
                </a:solidFill>
                <a:latin typeface="Times New Roman" pitchFamily="18" charset="0"/>
                <a:ea typeface="Calibri" pitchFamily="34" charset="0"/>
                <a:cs typeface="Times New Roman" pitchFamily="18" charset="0"/>
              </a:rPr>
              <a:t>you</a:t>
            </a:r>
            <a:r>
              <a:rPr kumimoji="0" lang="en-US" sz="3200" b="1" i="1"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r face!</a:t>
            </a:r>
            <a:endParaRPr kumimoji="0" lang="en-US" sz="4800" b="1" i="1" u="none" strike="noStrike" cap="none" normalizeH="0" baseline="0" dirty="0" smtClean="0">
              <a:ln>
                <a:noFill/>
              </a:ln>
              <a:solidFill>
                <a:srgbClr val="FF0000"/>
              </a:solidFill>
              <a:effectLst/>
              <a:latin typeface="Arial" pitchFamily="34" charset="0"/>
              <a:cs typeface="Arial" pitchFamily="34" charset="0"/>
            </a:endParaRPr>
          </a:p>
        </p:txBody>
      </p:sp>
      <p:sp>
        <p:nvSpPr>
          <p:cNvPr id="4" name="TextBox 3"/>
          <p:cNvSpPr txBox="1"/>
          <p:nvPr/>
        </p:nvSpPr>
        <p:spPr>
          <a:xfrm>
            <a:off x="1524000" y="1447800"/>
            <a:ext cx="1371600" cy="707886"/>
          </a:xfrm>
          <a:prstGeom prst="rect">
            <a:avLst/>
          </a:prstGeom>
          <a:noFill/>
        </p:spPr>
        <p:txBody>
          <a:bodyPr wrap="square" rtlCol="0">
            <a:spAutoFit/>
          </a:bodyPr>
          <a:lstStyle/>
          <a:p>
            <a:r>
              <a:rPr lang="en-US" sz="4000" b="1" dirty="0" smtClean="0"/>
              <a:t>1</a:t>
            </a:r>
            <a:endParaRPr lang="en-US" sz="4000" b="1" dirty="0"/>
          </a:p>
        </p:txBody>
      </p:sp>
      <p:sp>
        <p:nvSpPr>
          <p:cNvPr id="5" name="Title 1"/>
          <p:cNvSpPr txBox="1">
            <a:spLocks/>
          </p:cNvSpPr>
          <p:nvPr/>
        </p:nvSpPr>
        <p:spPr>
          <a:xfrm>
            <a:off x="152400" y="228600"/>
            <a:ext cx="8610600" cy="655638"/>
          </a:xfrm>
          <a:prstGeom prst="rect">
            <a:avLst/>
          </a:prstGeom>
        </p:spPr>
        <p:txBody>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n-US" dirty="0" smtClean="0"/>
              <a:t>Top 10 things Now Know About </a:t>
            </a:r>
            <a:r>
              <a:rPr lang="en-US" dirty="0" err="1" smtClean="0"/>
              <a:t>Kisha</a:t>
            </a:r>
            <a:r>
              <a:rPr lang="en-US" dirty="0" smtClean="0"/>
              <a:t>…</a:t>
            </a:r>
            <a:endParaRPr lang="en-US" dirty="0"/>
          </a:p>
        </p:txBody>
      </p:sp>
    </p:spTree>
    <p:extLst>
      <p:ext uri="{BB962C8B-B14F-4D97-AF65-F5344CB8AC3E}">
        <p14:creationId xmlns:p14="http://schemas.microsoft.com/office/powerpoint/2010/main" val="3663154849"/>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105835"/>
            <a:ext cx="8763000" cy="1077218"/>
          </a:xfrm>
          <a:prstGeom prst="rect">
            <a:avLst/>
          </a:prstGeom>
        </p:spPr>
        <p:txBody>
          <a:bodyPr wrap="square">
            <a:spAutoFit/>
          </a:bodyPr>
          <a:lstStyle/>
          <a:p>
            <a:r>
              <a:rPr lang="en-US" sz="3200" b="1" i="1" dirty="0" smtClean="0">
                <a:latin typeface="Times New Roman" pitchFamily="18" charset="0"/>
                <a:cs typeface="Times New Roman" pitchFamily="18" charset="0"/>
              </a:rPr>
              <a:t>“…..you know, </a:t>
            </a:r>
            <a:r>
              <a:rPr lang="en-US" sz="3200" b="1" i="1" dirty="0" smtClean="0">
                <a:solidFill>
                  <a:srgbClr val="FF0000"/>
                </a:solidFill>
                <a:latin typeface="Times New Roman" pitchFamily="18" charset="0"/>
                <a:cs typeface="Times New Roman" pitchFamily="18" charset="0"/>
              </a:rPr>
              <a:t>I hate foolishness</a:t>
            </a:r>
            <a:r>
              <a:rPr lang="en-US" sz="3200" b="1" i="1" dirty="0" smtClean="0">
                <a:latin typeface="Times New Roman" pitchFamily="18" charset="0"/>
                <a:cs typeface="Times New Roman" pitchFamily="18" charset="0"/>
              </a:rPr>
              <a:t>! Need I say more?”! </a:t>
            </a:r>
            <a:endParaRPr lang="en-US" sz="3200" b="1" i="1" dirty="0">
              <a:latin typeface="Times New Roman" pitchFamily="18" charset="0"/>
              <a:cs typeface="Times New Roman" pitchFamily="18" charset="0"/>
            </a:endParaRPr>
          </a:p>
        </p:txBody>
      </p:sp>
      <p:sp>
        <p:nvSpPr>
          <p:cNvPr id="3" name="TextBox 2"/>
          <p:cNvSpPr txBox="1"/>
          <p:nvPr/>
        </p:nvSpPr>
        <p:spPr>
          <a:xfrm>
            <a:off x="1524000" y="1447800"/>
            <a:ext cx="1371600" cy="707886"/>
          </a:xfrm>
          <a:prstGeom prst="rect">
            <a:avLst/>
          </a:prstGeom>
          <a:noFill/>
        </p:spPr>
        <p:txBody>
          <a:bodyPr wrap="square" rtlCol="0">
            <a:spAutoFit/>
          </a:bodyPr>
          <a:lstStyle/>
          <a:p>
            <a:r>
              <a:rPr lang="en-US" sz="4000" b="1" dirty="0" smtClean="0"/>
              <a:t>2</a:t>
            </a:r>
            <a:endParaRPr lang="en-US" sz="4000" b="1" dirty="0"/>
          </a:p>
        </p:txBody>
      </p:sp>
      <p:sp>
        <p:nvSpPr>
          <p:cNvPr id="4" name="TextBox 3"/>
          <p:cNvSpPr txBox="1"/>
          <p:nvPr/>
        </p:nvSpPr>
        <p:spPr>
          <a:xfrm>
            <a:off x="1066800" y="457200"/>
            <a:ext cx="7315200" cy="523220"/>
          </a:xfrm>
          <a:prstGeom prst="rect">
            <a:avLst/>
          </a:prstGeom>
          <a:noFill/>
        </p:spPr>
        <p:txBody>
          <a:bodyPr wrap="square" rtlCol="0">
            <a:spAutoFit/>
          </a:bodyPr>
          <a:lstStyle/>
          <a:p>
            <a:r>
              <a:rPr lang="en-US" sz="2800" b="1" dirty="0" smtClean="0"/>
              <a:t>Top 10 things we now know about Dr. Carter</a:t>
            </a:r>
            <a:endParaRPr lang="en-US" sz="2800" b="1" dirty="0"/>
          </a:p>
        </p:txBody>
      </p:sp>
    </p:spTree>
    <p:extLst>
      <p:ext uri="{BB962C8B-B14F-4D97-AF65-F5344CB8AC3E}">
        <p14:creationId xmlns:p14="http://schemas.microsoft.com/office/powerpoint/2010/main" val="213739461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7467600" cy="579438"/>
          </a:xfrm>
        </p:spPr>
        <p:txBody>
          <a:bodyPr>
            <a:normAutofit/>
          </a:bodyPr>
          <a:lstStyle/>
          <a:p>
            <a:r>
              <a:rPr lang="en-US" dirty="0" smtClean="0"/>
              <a:t>Rebecca Nickerson Williams</a:t>
            </a:r>
            <a:endParaRPr lang="en-US" dirty="0"/>
          </a:p>
        </p:txBody>
      </p:sp>
      <p:sp>
        <p:nvSpPr>
          <p:cNvPr id="3" name="Content Placeholder 2"/>
          <p:cNvSpPr>
            <a:spLocks noGrp="1"/>
          </p:cNvSpPr>
          <p:nvPr>
            <p:ph sz="quarter" idx="1"/>
          </p:nvPr>
        </p:nvSpPr>
        <p:spPr>
          <a:xfrm>
            <a:off x="304800" y="914400"/>
            <a:ext cx="7696200" cy="2971800"/>
          </a:xfrm>
        </p:spPr>
        <p:txBody>
          <a:bodyPr>
            <a:normAutofit/>
          </a:bodyPr>
          <a:lstStyle/>
          <a:p>
            <a:r>
              <a:rPr lang="en-US" sz="2000" dirty="0"/>
              <a:t>Birthplace: </a:t>
            </a:r>
            <a:r>
              <a:rPr lang="en-US" sz="2000" dirty="0" err="1"/>
              <a:t>Wuerzburg</a:t>
            </a:r>
            <a:r>
              <a:rPr lang="en-US" sz="2000" dirty="0"/>
              <a:t>, </a:t>
            </a:r>
            <a:r>
              <a:rPr lang="en-US" sz="2000" dirty="0" smtClean="0"/>
              <a:t>Germany</a:t>
            </a:r>
          </a:p>
          <a:p>
            <a:r>
              <a:rPr lang="en-US" sz="2000" dirty="0" smtClean="0"/>
              <a:t>Hometown</a:t>
            </a:r>
            <a:r>
              <a:rPr lang="en-US" sz="2000" dirty="0"/>
              <a:t>: None (Adopted hometown: Atlanta, GA</a:t>
            </a:r>
            <a:r>
              <a:rPr lang="en-US" sz="2000" dirty="0" smtClean="0"/>
              <a:t>)</a:t>
            </a:r>
          </a:p>
          <a:p>
            <a:r>
              <a:rPr lang="en-US" sz="2000" dirty="0" smtClean="0"/>
              <a:t>Undergrad</a:t>
            </a:r>
            <a:r>
              <a:rPr lang="en-US" sz="2000" dirty="0"/>
              <a:t>: Florida A&amp;M University (FAMU</a:t>
            </a:r>
            <a:r>
              <a:rPr lang="en-US" sz="2000" dirty="0" smtClean="0"/>
              <a:t>)</a:t>
            </a:r>
          </a:p>
          <a:p>
            <a:r>
              <a:rPr lang="en-US" sz="2000" dirty="0" err="1" smtClean="0"/>
              <a:t>Medschool</a:t>
            </a:r>
            <a:r>
              <a:rPr lang="en-US" sz="2000" dirty="0"/>
              <a:t>: Florida State University College of </a:t>
            </a:r>
            <a:r>
              <a:rPr lang="en-US" sz="2000" dirty="0" smtClean="0"/>
              <a:t>Medicine</a:t>
            </a:r>
          </a:p>
          <a:p>
            <a:r>
              <a:rPr lang="en-US" sz="2000" dirty="0" smtClean="0"/>
              <a:t>“</a:t>
            </a:r>
            <a:r>
              <a:rPr lang="en-US" sz="2000" dirty="0"/>
              <a:t>Fun Fact”: Born and raised an Army Brat.  My family and I moved 9 times before I went to college</a:t>
            </a:r>
            <a:r>
              <a:rPr lang="en-US" sz="2000" dirty="0" smtClean="0"/>
              <a:t>.</a:t>
            </a:r>
          </a:p>
          <a:p>
            <a:r>
              <a:rPr lang="en-US" sz="2000" dirty="0" smtClean="0"/>
              <a:t>Future </a:t>
            </a:r>
            <a:r>
              <a:rPr lang="en-US" sz="2000" dirty="0"/>
              <a:t>Plans: Private Practice - Maternal </a:t>
            </a:r>
            <a:r>
              <a:rPr lang="en-US" sz="2000" dirty="0" err="1"/>
              <a:t>Gynerations</a:t>
            </a:r>
            <a:r>
              <a:rPr lang="en-US" sz="2000" dirty="0"/>
              <a:t>, PC - Lawrenceville, </a:t>
            </a:r>
            <a:r>
              <a:rPr lang="en-US" sz="2000" dirty="0" smtClean="0"/>
              <a:t>GA</a:t>
            </a:r>
          </a:p>
        </p:txBody>
      </p:sp>
      <p:pic>
        <p:nvPicPr>
          <p:cNvPr id="4" name="Picture 3" descr="brandon and rebecca.jpg"/>
          <p:cNvPicPr>
            <a:picLocks noChangeAspect="1"/>
          </p:cNvPicPr>
          <p:nvPr/>
        </p:nvPicPr>
        <p:blipFill rotWithShape="1">
          <a:blip r:embed="rId2" cstate="print">
            <a:extLst>
              <a:ext uri="{28A0092B-C50C-407E-A947-70E740481C1C}">
                <a14:useLocalDpi xmlns:a14="http://schemas.microsoft.com/office/drawing/2010/main"/>
              </a:ext>
            </a:extLst>
          </a:blip>
          <a:srcRect l="8024" t="7201" r="15123" b="20577"/>
          <a:stretch/>
        </p:blipFill>
        <p:spPr>
          <a:xfrm>
            <a:off x="4191000" y="3962400"/>
            <a:ext cx="3892061" cy="2743200"/>
          </a:xfrm>
          <a:prstGeom prst="rect">
            <a:avLst/>
          </a:prstGeom>
        </p:spPr>
      </p:pic>
      <p:pic>
        <p:nvPicPr>
          <p:cNvPr id="6" name="Picture 5" descr="rebecca baby.jpg"/>
          <p:cNvPicPr>
            <a:picLocks noChangeAspect="1"/>
          </p:cNvPicPr>
          <p:nvPr/>
        </p:nvPicPr>
        <p:blipFill rotWithShape="1">
          <a:blip r:embed="rId3" cstate="print">
            <a:extLst>
              <a:ext uri="{28A0092B-C50C-407E-A947-70E740481C1C}">
                <a14:useLocalDpi xmlns:a14="http://schemas.microsoft.com/office/drawing/2010/main"/>
              </a:ext>
            </a:extLst>
          </a:blip>
          <a:srcRect l="9478" t="6379" r="5868"/>
          <a:stretch/>
        </p:blipFill>
        <p:spPr>
          <a:xfrm>
            <a:off x="838200" y="3962400"/>
            <a:ext cx="2067951" cy="27432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2895600"/>
            <a:ext cx="8382000" cy="2554545"/>
          </a:xfrm>
          <a:prstGeom prst="rect">
            <a:avLst/>
          </a:prstGeom>
        </p:spPr>
        <p:txBody>
          <a:bodyPr wrap="square">
            <a:spAutoFit/>
          </a:bodyPr>
          <a:lstStyle/>
          <a:p>
            <a:r>
              <a:rPr lang="en-US" sz="4000" b="1" i="1" dirty="0" smtClean="0"/>
              <a:t>wanted to do a fellowship in </a:t>
            </a:r>
            <a:r>
              <a:rPr lang="en-US" sz="4000" b="1" i="1" dirty="0" err="1" smtClean="0"/>
              <a:t>gyn-onc</a:t>
            </a:r>
            <a:endParaRPr lang="en-US" sz="4000" b="1" i="1" dirty="0" smtClean="0"/>
          </a:p>
          <a:p>
            <a:endParaRPr lang="en-US" sz="4000" b="1" i="1" dirty="0" smtClean="0"/>
          </a:p>
          <a:p>
            <a:r>
              <a:rPr lang="en-US" sz="4000" b="1" i="1" dirty="0" smtClean="0"/>
              <a:t>- changed her mind after working with……</a:t>
            </a:r>
            <a:endParaRPr lang="en-US" sz="4000" i="1" dirty="0"/>
          </a:p>
        </p:txBody>
      </p:sp>
      <p:sp>
        <p:nvSpPr>
          <p:cNvPr id="4" name="TextBox 3"/>
          <p:cNvSpPr txBox="1"/>
          <p:nvPr/>
        </p:nvSpPr>
        <p:spPr>
          <a:xfrm>
            <a:off x="1524000" y="1447800"/>
            <a:ext cx="1371600" cy="707886"/>
          </a:xfrm>
          <a:prstGeom prst="rect">
            <a:avLst/>
          </a:prstGeom>
          <a:noFill/>
        </p:spPr>
        <p:txBody>
          <a:bodyPr wrap="square" rtlCol="0">
            <a:spAutoFit/>
          </a:bodyPr>
          <a:lstStyle/>
          <a:p>
            <a:r>
              <a:rPr lang="en-US" sz="4000" b="1" dirty="0" smtClean="0"/>
              <a:t>3</a:t>
            </a:r>
            <a:endParaRPr lang="en-US" sz="4000" b="1" dirty="0"/>
          </a:p>
        </p:txBody>
      </p:sp>
      <p:sp>
        <p:nvSpPr>
          <p:cNvPr id="5" name="TextBox 4"/>
          <p:cNvSpPr txBox="1"/>
          <p:nvPr/>
        </p:nvSpPr>
        <p:spPr>
          <a:xfrm>
            <a:off x="1066800" y="457200"/>
            <a:ext cx="7315200" cy="523220"/>
          </a:xfrm>
          <a:prstGeom prst="rect">
            <a:avLst/>
          </a:prstGeom>
          <a:noFill/>
        </p:spPr>
        <p:txBody>
          <a:bodyPr wrap="square" rtlCol="0">
            <a:spAutoFit/>
          </a:bodyPr>
          <a:lstStyle/>
          <a:p>
            <a:r>
              <a:rPr lang="en-US" sz="2800" b="1" dirty="0" smtClean="0"/>
              <a:t>Top 10 things we now know about Dr. Carter</a:t>
            </a:r>
            <a:endParaRPr lang="en-US" sz="2800" b="1" dirty="0"/>
          </a:p>
        </p:txBody>
      </p:sp>
    </p:spTree>
    <p:extLst>
      <p:ext uri="{BB962C8B-B14F-4D97-AF65-F5344CB8AC3E}">
        <p14:creationId xmlns:p14="http://schemas.microsoft.com/office/powerpoint/2010/main" val="619953974"/>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0600" y="2514600"/>
            <a:ext cx="7592902" cy="1200329"/>
          </a:xfrm>
          <a:prstGeom prst="rect">
            <a:avLst/>
          </a:prstGeom>
        </p:spPr>
        <p:txBody>
          <a:bodyPr wrap="square">
            <a:spAutoFit/>
          </a:bodyPr>
          <a:lstStyle/>
          <a:p>
            <a:r>
              <a:rPr lang="en-US" sz="3600" b="1" i="1" dirty="0" smtClean="0"/>
              <a:t>Dr. Spann has a crush on her……..,and calls her </a:t>
            </a:r>
            <a:r>
              <a:rPr lang="en-US" sz="3600" b="1" i="1" dirty="0" smtClean="0">
                <a:solidFill>
                  <a:srgbClr val="FF0000"/>
                </a:solidFill>
              </a:rPr>
              <a:t>Beverly</a:t>
            </a:r>
            <a:r>
              <a:rPr lang="en-US" sz="3600" i="1" dirty="0" smtClean="0">
                <a:solidFill>
                  <a:srgbClr val="FF0000"/>
                </a:solidFill>
              </a:rPr>
              <a:t> </a:t>
            </a:r>
            <a:endParaRPr lang="en-US" sz="3600" i="1" dirty="0">
              <a:solidFill>
                <a:srgbClr val="FF0000"/>
              </a:solidFill>
            </a:endParaRPr>
          </a:p>
        </p:txBody>
      </p:sp>
      <p:sp>
        <p:nvSpPr>
          <p:cNvPr id="3" name="TextBox 2"/>
          <p:cNvSpPr txBox="1"/>
          <p:nvPr/>
        </p:nvSpPr>
        <p:spPr>
          <a:xfrm>
            <a:off x="1524000" y="1447800"/>
            <a:ext cx="1371600" cy="707886"/>
          </a:xfrm>
          <a:prstGeom prst="rect">
            <a:avLst/>
          </a:prstGeom>
          <a:noFill/>
        </p:spPr>
        <p:txBody>
          <a:bodyPr wrap="square" rtlCol="0">
            <a:spAutoFit/>
          </a:bodyPr>
          <a:lstStyle/>
          <a:p>
            <a:r>
              <a:rPr lang="en-US" sz="4000" b="1" dirty="0" smtClean="0"/>
              <a:t>4</a:t>
            </a:r>
            <a:endParaRPr lang="en-US" sz="4000" b="1" dirty="0"/>
          </a:p>
        </p:txBody>
      </p:sp>
      <p:pic>
        <p:nvPicPr>
          <p:cNvPr id="4" name="Picture 2" descr="http://a4.sphotos.ak.fbcdn.net/hphotos-ak-snc6/226546_1011655136916_1391138093_30025181_8346_n.jpg"/>
          <p:cNvPicPr>
            <a:picLocks noChangeAspect="1" noChangeArrowheads="1"/>
          </p:cNvPicPr>
          <p:nvPr/>
        </p:nvPicPr>
        <p:blipFill>
          <a:blip r:embed="rId3" cstate="print"/>
          <a:srcRect/>
          <a:stretch>
            <a:fillRect/>
          </a:stretch>
        </p:blipFill>
        <p:spPr bwMode="auto">
          <a:xfrm>
            <a:off x="5638800" y="4267200"/>
            <a:ext cx="2007219" cy="2096713"/>
          </a:xfrm>
          <a:prstGeom prst="rect">
            <a:avLst/>
          </a:prstGeom>
          <a:noFill/>
        </p:spPr>
      </p:pic>
      <p:sp>
        <p:nvSpPr>
          <p:cNvPr id="5" name="TextBox 4"/>
          <p:cNvSpPr txBox="1"/>
          <p:nvPr/>
        </p:nvSpPr>
        <p:spPr>
          <a:xfrm>
            <a:off x="1066800" y="457200"/>
            <a:ext cx="7315200" cy="523220"/>
          </a:xfrm>
          <a:prstGeom prst="rect">
            <a:avLst/>
          </a:prstGeom>
          <a:noFill/>
        </p:spPr>
        <p:txBody>
          <a:bodyPr wrap="square" rtlCol="0">
            <a:spAutoFit/>
          </a:bodyPr>
          <a:lstStyle/>
          <a:p>
            <a:r>
              <a:rPr lang="en-US" sz="2800" b="1" dirty="0" smtClean="0"/>
              <a:t>Top 10 things we now know about Dr. Carter</a:t>
            </a:r>
            <a:endParaRPr lang="en-US" sz="2800" b="1" dirty="0"/>
          </a:p>
        </p:txBody>
      </p:sp>
      <p:pic>
        <p:nvPicPr>
          <p:cNvPr id="6" name="Picture 2" descr="http://www.bestmiamihairsalons.com/wp-content/uploads/2010/05/Beverly-Johnson-2.jpg"/>
          <p:cNvPicPr>
            <a:picLocks noChangeAspect="1" noChangeArrowheads="1"/>
          </p:cNvPicPr>
          <p:nvPr/>
        </p:nvPicPr>
        <p:blipFill>
          <a:blip r:embed="rId4" cstate="print"/>
          <a:srcRect/>
          <a:stretch>
            <a:fillRect/>
          </a:stretch>
        </p:blipFill>
        <p:spPr bwMode="auto">
          <a:xfrm>
            <a:off x="381000" y="3581400"/>
            <a:ext cx="2057399" cy="2953108"/>
          </a:xfrm>
          <a:prstGeom prst="rect">
            <a:avLst/>
          </a:prstGeom>
          <a:noFill/>
        </p:spPr>
      </p:pic>
      <p:sp>
        <p:nvSpPr>
          <p:cNvPr id="7" name="TextBox 6"/>
          <p:cNvSpPr txBox="1"/>
          <p:nvPr/>
        </p:nvSpPr>
        <p:spPr>
          <a:xfrm>
            <a:off x="457200" y="6457890"/>
            <a:ext cx="2667000" cy="400110"/>
          </a:xfrm>
          <a:prstGeom prst="rect">
            <a:avLst/>
          </a:prstGeom>
          <a:noFill/>
        </p:spPr>
        <p:txBody>
          <a:bodyPr wrap="square" rtlCol="0">
            <a:spAutoFit/>
          </a:bodyPr>
          <a:lstStyle/>
          <a:p>
            <a:r>
              <a:rPr lang="en-US" sz="2000" b="1" dirty="0" smtClean="0">
                <a:solidFill>
                  <a:srgbClr val="FF0000"/>
                </a:solidFill>
              </a:rPr>
              <a:t>Beverly Johnson</a:t>
            </a:r>
            <a:endParaRPr lang="en-US" sz="2000" b="1" dirty="0">
              <a:solidFill>
                <a:srgbClr val="FF0000"/>
              </a:solidFill>
            </a:endParaRPr>
          </a:p>
        </p:txBody>
      </p:sp>
    </p:spTree>
    <p:extLst>
      <p:ext uri="{BB962C8B-B14F-4D97-AF65-F5344CB8AC3E}">
        <p14:creationId xmlns:p14="http://schemas.microsoft.com/office/powerpoint/2010/main" val="3488033262"/>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066800"/>
            <a:ext cx="1371600" cy="707886"/>
          </a:xfrm>
          <a:prstGeom prst="rect">
            <a:avLst/>
          </a:prstGeom>
          <a:noFill/>
        </p:spPr>
        <p:txBody>
          <a:bodyPr wrap="square" rtlCol="0">
            <a:spAutoFit/>
          </a:bodyPr>
          <a:lstStyle/>
          <a:p>
            <a:r>
              <a:rPr lang="en-US" sz="4000" b="1" dirty="0" smtClean="0"/>
              <a:t>5</a:t>
            </a:r>
            <a:endParaRPr lang="en-US" sz="4000" b="1" dirty="0"/>
          </a:p>
        </p:txBody>
      </p:sp>
      <p:sp>
        <p:nvSpPr>
          <p:cNvPr id="3" name="Rectangle 2"/>
          <p:cNvSpPr/>
          <p:nvPr/>
        </p:nvSpPr>
        <p:spPr>
          <a:xfrm>
            <a:off x="304800" y="1981200"/>
            <a:ext cx="8534400" cy="3539430"/>
          </a:xfrm>
          <a:prstGeom prst="rect">
            <a:avLst/>
          </a:prstGeom>
        </p:spPr>
        <p:txBody>
          <a:bodyPr wrap="square">
            <a:spAutoFit/>
          </a:bodyPr>
          <a:lstStyle/>
          <a:p>
            <a:r>
              <a:rPr lang="en-US" sz="3200" b="1" i="1" dirty="0" smtClean="0"/>
              <a:t>knows how to do a lot of things</a:t>
            </a:r>
            <a:r>
              <a:rPr lang="en-US" sz="3200" i="1" dirty="0" smtClean="0"/>
              <a:t> including giving great speeches but </a:t>
            </a:r>
          </a:p>
          <a:p>
            <a:r>
              <a:rPr lang="en-US" sz="3200" b="1" i="1" dirty="0" smtClean="0"/>
              <a:t>…..doesn’t know how to do </a:t>
            </a:r>
            <a:r>
              <a:rPr lang="en-US" sz="3200" b="1" i="1" dirty="0" err="1" smtClean="0"/>
              <a:t>ppt</a:t>
            </a:r>
            <a:r>
              <a:rPr lang="en-US" sz="3200" b="1" i="1" dirty="0" smtClean="0"/>
              <a:t> presentations!</a:t>
            </a:r>
          </a:p>
          <a:p>
            <a:endParaRPr lang="en-US" sz="3200" b="1" i="1" dirty="0" smtClean="0"/>
          </a:p>
          <a:p>
            <a:r>
              <a:rPr lang="en-US" sz="3200" b="1" i="1" dirty="0" smtClean="0"/>
              <a:t>Examples:</a:t>
            </a:r>
          </a:p>
          <a:p>
            <a:r>
              <a:rPr lang="en-US" sz="3200" b="1" i="1" dirty="0" smtClean="0"/>
              <a:t>- RRD 2009                 and </a:t>
            </a:r>
          </a:p>
          <a:p>
            <a:r>
              <a:rPr lang="en-US" sz="3200" b="1" i="1" dirty="0" smtClean="0"/>
              <a:t>- RRD 2011</a:t>
            </a:r>
            <a:endParaRPr lang="en-US" sz="3200" i="1" dirty="0"/>
          </a:p>
        </p:txBody>
      </p:sp>
      <p:sp>
        <p:nvSpPr>
          <p:cNvPr id="4" name="TextBox 3"/>
          <p:cNvSpPr txBox="1"/>
          <p:nvPr/>
        </p:nvSpPr>
        <p:spPr>
          <a:xfrm>
            <a:off x="1066800" y="152400"/>
            <a:ext cx="7315200" cy="523220"/>
          </a:xfrm>
          <a:prstGeom prst="rect">
            <a:avLst/>
          </a:prstGeom>
          <a:noFill/>
        </p:spPr>
        <p:txBody>
          <a:bodyPr wrap="square" rtlCol="0">
            <a:spAutoFit/>
          </a:bodyPr>
          <a:lstStyle/>
          <a:p>
            <a:r>
              <a:rPr lang="en-US" sz="2800" b="1" dirty="0" smtClean="0"/>
              <a:t>Top 10 things we now know about Dr. Carter</a:t>
            </a:r>
            <a:endParaRPr lang="en-US" sz="2800" b="1" dirty="0"/>
          </a:p>
        </p:txBody>
      </p:sp>
    </p:spTree>
    <p:extLst>
      <p:ext uri="{BB962C8B-B14F-4D97-AF65-F5344CB8AC3E}">
        <p14:creationId xmlns:p14="http://schemas.microsoft.com/office/powerpoint/2010/main" val="3723051356"/>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533400"/>
            <a:ext cx="1371600" cy="707886"/>
          </a:xfrm>
          <a:prstGeom prst="rect">
            <a:avLst/>
          </a:prstGeom>
          <a:noFill/>
        </p:spPr>
        <p:txBody>
          <a:bodyPr wrap="square" rtlCol="0">
            <a:spAutoFit/>
          </a:bodyPr>
          <a:lstStyle/>
          <a:p>
            <a:r>
              <a:rPr lang="en-US" sz="4000" b="1" dirty="0" smtClean="0"/>
              <a:t>6</a:t>
            </a:r>
            <a:endParaRPr lang="en-US" sz="4000" b="1" dirty="0"/>
          </a:p>
        </p:txBody>
      </p:sp>
      <p:sp>
        <p:nvSpPr>
          <p:cNvPr id="35841" name="Rectangle 1"/>
          <p:cNvSpPr>
            <a:spLocks noChangeArrowheads="1"/>
          </p:cNvSpPr>
          <p:nvPr/>
        </p:nvSpPr>
        <p:spPr bwMode="auto">
          <a:xfrm>
            <a:off x="228600" y="1659289"/>
            <a:ext cx="8456097" cy="353943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 great caring mom….</a:t>
            </a:r>
            <a:endParaRPr kumimoji="0" lang="en-US"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2800" dirty="0" smtClean="0">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lang="en-US" sz="2800" dirty="0" smtClean="0">
                <a:latin typeface="Times New Roman" pitchFamily="18" charset="0"/>
                <a:ea typeface="Calibri" pitchFamily="34" charset="0"/>
                <a:cs typeface="Times New Roman" pitchFamily="18" charset="0"/>
              </a:rPr>
              <a:t>Used to</a:t>
            </a:r>
            <a:r>
              <a:rPr kumimoji="0" lang="en-US"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eat every 2hrs</a:t>
            </a:r>
            <a:r>
              <a:rPr kumimoji="0" lang="en-US"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and </a:t>
            </a:r>
            <a:r>
              <a:rPr kumimoji="0" lang="en-US"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take a nap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4 times a day</a:t>
            </a:r>
            <a:r>
              <a:rPr kumimoji="0" lang="en-US"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throughout her pregnancy! </a:t>
            </a:r>
          </a:p>
          <a:p>
            <a:pPr marL="0" marR="0" lvl="0" indent="0" algn="l" defTabSz="914400" rtl="0" eaLnBrk="1" fontAlgn="base" latinLnBrk="0" hangingPunct="1">
              <a:lnSpc>
                <a:spcPct val="100000"/>
              </a:lnSpc>
              <a:spcBef>
                <a:spcPct val="0"/>
              </a:spcBef>
              <a:spcAft>
                <a:spcPct val="0"/>
              </a:spcAft>
              <a:buClrTx/>
              <a:buSzTx/>
              <a:buFontTx/>
              <a:buNone/>
              <a:tabLst/>
            </a:pPr>
            <a:endParaRPr lang="en-US" sz="2800" dirty="0" smtClean="0">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lang="en-US" sz="2800" dirty="0" smtClean="0">
                <a:latin typeface="Times New Roman" pitchFamily="18" charset="0"/>
                <a:ea typeface="Calibri" pitchFamily="34" charset="0"/>
                <a:cs typeface="Times New Roman" pitchFamily="18" charset="0"/>
              </a:rPr>
              <a:t>E</a:t>
            </a:r>
            <a:r>
              <a:rPr kumimoji="0" lang="en-US"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very room on L&amp;D has a sign that reads….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“KNOCK B4 U ENTER!!!, I’M PUMPING BREAST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MILK”</a:t>
            </a:r>
            <a:r>
              <a:rPr kumimoji="0" lang="en-US"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en-US" sz="44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4" name="Picture 2" descr="http://a5.sphotos.ak.fbcdn.net/hphotos-ak-ash2/74072_1471119218039_1235371733_31106735_8290346_n.jpg"/>
          <p:cNvPicPr>
            <a:picLocks noChangeAspect="1" noChangeArrowheads="1"/>
          </p:cNvPicPr>
          <p:nvPr/>
        </p:nvPicPr>
        <p:blipFill>
          <a:blip r:embed="rId3" cstate="print"/>
          <a:srcRect/>
          <a:stretch>
            <a:fillRect/>
          </a:stretch>
        </p:blipFill>
        <p:spPr bwMode="auto">
          <a:xfrm>
            <a:off x="6477000" y="0"/>
            <a:ext cx="2438400" cy="3251201"/>
          </a:xfrm>
          <a:prstGeom prst="rect">
            <a:avLst/>
          </a:prstGeom>
          <a:noFill/>
        </p:spPr>
      </p:pic>
    </p:spTree>
    <p:extLst>
      <p:ext uri="{BB962C8B-B14F-4D97-AF65-F5344CB8AC3E}">
        <p14:creationId xmlns:p14="http://schemas.microsoft.com/office/powerpoint/2010/main" val="3443276496"/>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2209800"/>
            <a:ext cx="8610600" cy="2062103"/>
          </a:xfrm>
          <a:prstGeom prst="rect">
            <a:avLst/>
          </a:prstGeom>
        </p:spPr>
        <p:txBody>
          <a:bodyPr wrap="square">
            <a:spAutoFit/>
          </a:bodyPr>
          <a:lstStyle/>
          <a:p>
            <a:r>
              <a:rPr lang="en-US" sz="3200" b="1" dirty="0" smtClean="0"/>
              <a:t>She had a gunshot pregnancy</a:t>
            </a:r>
            <a:r>
              <a:rPr lang="en-US" sz="3200" dirty="0" smtClean="0"/>
              <a:t>….expected due date was exactly </a:t>
            </a:r>
            <a:r>
              <a:rPr lang="en-US" sz="3200" b="1" dirty="0" smtClean="0"/>
              <a:t>38wks after the wedding day</a:t>
            </a:r>
          </a:p>
          <a:p>
            <a:endParaRPr lang="en-US" sz="3200" b="1" dirty="0" smtClean="0"/>
          </a:p>
          <a:p>
            <a:r>
              <a:rPr lang="en-US" sz="3200" b="1" dirty="0" smtClean="0"/>
              <a:t>…..what was the day of conception? </a:t>
            </a:r>
            <a:endParaRPr lang="en-US" sz="3200" b="1" dirty="0"/>
          </a:p>
        </p:txBody>
      </p:sp>
      <p:sp>
        <p:nvSpPr>
          <p:cNvPr id="3" name="TextBox 2"/>
          <p:cNvSpPr txBox="1"/>
          <p:nvPr/>
        </p:nvSpPr>
        <p:spPr>
          <a:xfrm>
            <a:off x="609600" y="1066800"/>
            <a:ext cx="1371600" cy="707886"/>
          </a:xfrm>
          <a:prstGeom prst="rect">
            <a:avLst/>
          </a:prstGeom>
          <a:noFill/>
        </p:spPr>
        <p:txBody>
          <a:bodyPr wrap="square" rtlCol="0">
            <a:spAutoFit/>
          </a:bodyPr>
          <a:lstStyle/>
          <a:p>
            <a:r>
              <a:rPr lang="en-US" sz="4000" b="1" dirty="0" smtClean="0"/>
              <a:t>7</a:t>
            </a:r>
            <a:endParaRPr lang="en-US" sz="4000" b="1" dirty="0"/>
          </a:p>
        </p:txBody>
      </p:sp>
      <p:sp>
        <p:nvSpPr>
          <p:cNvPr id="4" name="TextBox 3"/>
          <p:cNvSpPr txBox="1"/>
          <p:nvPr/>
        </p:nvSpPr>
        <p:spPr>
          <a:xfrm>
            <a:off x="1524000" y="228600"/>
            <a:ext cx="7315200" cy="523220"/>
          </a:xfrm>
          <a:prstGeom prst="rect">
            <a:avLst/>
          </a:prstGeom>
          <a:noFill/>
        </p:spPr>
        <p:txBody>
          <a:bodyPr wrap="square" rtlCol="0">
            <a:spAutoFit/>
          </a:bodyPr>
          <a:lstStyle/>
          <a:p>
            <a:r>
              <a:rPr lang="en-US" sz="2800" b="1" dirty="0" smtClean="0"/>
              <a:t>Top 10 things we now know about Dr. Carter</a:t>
            </a:r>
            <a:endParaRPr lang="en-US" sz="2800" b="1" dirty="0"/>
          </a:p>
        </p:txBody>
      </p:sp>
    </p:spTree>
    <p:extLst>
      <p:ext uri="{BB962C8B-B14F-4D97-AF65-F5344CB8AC3E}">
        <p14:creationId xmlns:p14="http://schemas.microsoft.com/office/powerpoint/2010/main" val="1748009843"/>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685800"/>
            <a:ext cx="1371600" cy="707886"/>
          </a:xfrm>
          <a:prstGeom prst="rect">
            <a:avLst/>
          </a:prstGeom>
          <a:noFill/>
        </p:spPr>
        <p:txBody>
          <a:bodyPr wrap="square" rtlCol="0">
            <a:spAutoFit/>
          </a:bodyPr>
          <a:lstStyle/>
          <a:p>
            <a:r>
              <a:rPr lang="en-US" sz="4000" b="1" dirty="0" smtClean="0"/>
              <a:t>8</a:t>
            </a:r>
            <a:endParaRPr lang="en-US" sz="4000" b="1" dirty="0"/>
          </a:p>
        </p:txBody>
      </p:sp>
      <p:sp>
        <p:nvSpPr>
          <p:cNvPr id="3" name="Rectangle 2"/>
          <p:cNvSpPr/>
          <p:nvPr/>
        </p:nvSpPr>
        <p:spPr>
          <a:xfrm>
            <a:off x="304800" y="1828800"/>
            <a:ext cx="8444139" cy="3539430"/>
          </a:xfrm>
          <a:prstGeom prst="rect">
            <a:avLst/>
          </a:prstGeom>
        </p:spPr>
        <p:txBody>
          <a:bodyPr wrap="none">
            <a:spAutoFit/>
          </a:bodyPr>
          <a:lstStyle/>
          <a:p>
            <a:r>
              <a:rPr lang="en-US" sz="3200" b="1" dirty="0" smtClean="0"/>
              <a:t>She has a condition named after her….</a:t>
            </a:r>
          </a:p>
          <a:p>
            <a:endParaRPr lang="en-US" sz="3200" b="1" dirty="0" smtClean="0"/>
          </a:p>
          <a:p>
            <a:r>
              <a:rPr lang="en-US" sz="3200" b="1" dirty="0" smtClean="0">
                <a:solidFill>
                  <a:srgbClr val="FF0000"/>
                </a:solidFill>
              </a:rPr>
              <a:t>the Eaton-Carter syndrome</a:t>
            </a:r>
          </a:p>
          <a:p>
            <a:endParaRPr lang="en-US" sz="3200" b="1" dirty="0" smtClean="0"/>
          </a:p>
          <a:p>
            <a:r>
              <a:rPr lang="en-US" sz="3200" b="1" dirty="0" smtClean="0"/>
              <a:t>…elevated </a:t>
            </a:r>
            <a:r>
              <a:rPr lang="en-US" sz="3200" b="1" dirty="0" err="1" smtClean="0"/>
              <a:t>endorphins</a:t>
            </a:r>
            <a:r>
              <a:rPr lang="en-US" sz="3200" b="1" dirty="0" err="1" smtClean="0">
                <a:sym typeface="Wingdings" pitchFamily="2" charset="2"/>
              </a:rPr>
              <a:t>elevated</a:t>
            </a:r>
            <a:r>
              <a:rPr lang="en-US" sz="3200" b="1" dirty="0" smtClean="0">
                <a:sym typeface="Wingdings" pitchFamily="2" charset="2"/>
              </a:rPr>
              <a:t> </a:t>
            </a:r>
            <a:r>
              <a:rPr lang="en-US" sz="3200" b="1" dirty="0" err="1" smtClean="0"/>
              <a:t>hcg</a:t>
            </a:r>
            <a:r>
              <a:rPr lang="en-US" sz="3200" b="1" dirty="0" smtClean="0">
                <a:sym typeface="Wingdings" pitchFamily="2" charset="2"/>
              </a:rPr>
              <a:t></a:t>
            </a:r>
          </a:p>
          <a:p>
            <a:r>
              <a:rPr lang="en-US" sz="3200" b="1" dirty="0" smtClean="0">
                <a:sym typeface="Wingdings" pitchFamily="2" charset="2"/>
              </a:rPr>
              <a:t>elevated PRL </a:t>
            </a:r>
            <a:r>
              <a:rPr lang="en-US" sz="3200" dirty="0" smtClean="0"/>
              <a:t> </a:t>
            </a:r>
          </a:p>
          <a:p>
            <a:r>
              <a:rPr lang="en-US" sz="3200" dirty="0" smtClean="0"/>
              <a:t>= </a:t>
            </a:r>
            <a:r>
              <a:rPr lang="en-US" sz="3200" dirty="0" smtClean="0">
                <a:solidFill>
                  <a:srgbClr val="FF0000"/>
                </a:solidFill>
              </a:rPr>
              <a:t>delay in taking USMLE step 3</a:t>
            </a:r>
            <a:endParaRPr lang="en-US" sz="3200" dirty="0">
              <a:solidFill>
                <a:srgbClr val="FF0000"/>
              </a:solidFill>
            </a:endParaRPr>
          </a:p>
        </p:txBody>
      </p:sp>
      <p:sp>
        <p:nvSpPr>
          <p:cNvPr id="4" name="TextBox 3"/>
          <p:cNvSpPr txBox="1"/>
          <p:nvPr/>
        </p:nvSpPr>
        <p:spPr>
          <a:xfrm>
            <a:off x="1447800" y="228600"/>
            <a:ext cx="7315200" cy="523220"/>
          </a:xfrm>
          <a:prstGeom prst="rect">
            <a:avLst/>
          </a:prstGeom>
          <a:noFill/>
        </p:spPr>
        <p:txBody>
          <a:bodyPr wrap="square" rtlCol="0">
            <a:spAutoFit/>
          </a:bodyPr>
          <a:lstStyle/>
          <a:p>
            <a:r>
              <a:rPr lang="en-US" sz="2800" b="1" dirty="0" smtClean="0"/>
              <a:t>Top 10 things we now know about Dr. Carter</a:t>
            </a:r>
            <a:endParaRPr lang="en-US" sz="2800" b="1" dirty="0"/>
          </a:p>
        </p:txBody>
      </p:sp>
    </p:spTree>
    <p:extLst>
      <p:ext uri="{BB962C8B-B14F-4D97-AF65-F5344CB8AC3E}">
        <p14:creationId xmlns:p14="http://schemas.microsoft.com/office/powerpoint/2010/main" val="3065925049"/>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838200"/>
            <a:ext cx="1371600" cy="707886"/>
          </a:xfrm>
          <a:prstGeom prst="rect">
            <a:avLst/>
          </a:prstGeom>
          <a:noFill/>
        </p:spPr>
        <p:txBody>
          <a:bodyPr wrap="square" rtlCol="0">
            <a:spAutoFit/>
          </a:bodyPr>
          <a:lstStyle/>
          <a:p>
            <a:r>
              <a:rPr lang="en-US" sz="4000" b="1" dirty="0" smtClean="0"/>
              <a:t>9</a:t>
            </a:r>
            <a:endParaRPr lang="en-US" sz="4000" b="1" dirty="0"/>
          </a:p>
        </p:txBody>
      </p:sp>
      <p:sp>
        <p:nvSpPr>
          <p:cNvPr id="3" name="Rectangle 2"/>
          <p:cNvSpPr/>
          <p:nvPr/>
        </p:nvSpPr>
        <p:spPr>
          <a:xfrm>
            <a:off x="533400" y="1752600"/>
            <a:ext cx="7696199" cy="3170099"/>
          </a:xfrm>
          <a:prstGeom prst="rect">
            <a:avLst/>
          </a:prstGeom>
        </p:spPr>
        <p:txBody>
          <a:bodyPr wrap="square">
            <a:spAutoFit/>
          </a:bodyPr>
          <a:lstStyle/>
          <a:p>
            <a:r>
              <a:rPr lang="en-US" sz="4000" dirty="0" smtClean="0"/>
              <a:t>Dr Carter </a:t>
            </a:r>
            <a:r>
              <a:rPr lang="en-US" sz="4000" b="1" dirty="0" smtClean="0"/>
              <a:t>hates EPIC</a:t>
            </a:r>
            <a:r>
              <a:rPr lang="en-US" sz="4000" dirty="0" smtClean="0"/>
              <a:t>….</a:t>
            </a:r>
          </a:p>
          <a:p>
            <a:r>
              <a:rPr lang="en-US" sz="4000" b="1" dirty="0" smtClean="0"/>
              <a:t>for the wrong reason</a:t>
            </a:r>
            <a:r>
              <a:rPr lang="en-US" sz="4000" dirty="0" smtClean="0"/>
              <a:t>!</a:t>
            </a:r>
          </a:p>
          <a:p>
            <a:endParaRPr lang="en-US" sz="4000" dirty="0" smtClean="0"/>
          </a:p>
          <a:p>
            <a:r>
              <a:rPr lang="en-US" sz="4000" dirty="0" err="1" smtClean="0"/>
              <a:t>B’cos</a:t>
            </a:r>
            <a:r>
              <a:rPr lang="en-US" sz="4000" dirty="0" smtClean="0"/>
              <a:t> EPIC doesn’t allow her to show off her </a:t>
            </a:r>
            <a:r>
              <a:rPr lang="en-US" sz="4000" b="1" dirty="0" smtClean="0"/>
              <a:t>excellent penmanship </a:t>
            </a:r>
            <a:endParaRPr lang="en-US" sz="4000" b="1" dirty="0"/>
          </a:p>
        </p:txBody>
      </p:sp>
      <p:sp>
        <p:nvSpPr>
          <p:cNvPr id="4" name="TextBox 3"/>
          <p:cNvSpPr txBox="1"/>
          <p:nvPr/>
        </p:nvSpPr>
        <p:spPr>
          <a:xfrm>
            <a:off x="1524000" y="228600"/>
            <a:ext cx="7315200" cy="523220"/>
          </a:xfrm>
          <a:prstGeom prst="rect">
            <a:avLst/>
          </a:prstGeom>
          <a:noFill/>
        </p:spPr>
        <p:txBody>
          <a:bodyPr wrap="square" rtlCol="0">
            <a:spAutoFit/>
          </a:bodyPr>
          <a:lstStyle/>
          <a:p>
            <a:r>
              <a:rPr lang="en-US" sz="2800" b="1" dirty="0" smtClean="0"/>
              <a:t>Top 10 things we now know about Dr. Carter</a:t>
            </a:r>
            <a:endParaRPr lang="en-US" sz="2800" b="1" dirty="0"/>
          </a:p>
        </p:txBody>
      </p:sp>
    </p:spTree>
    <p:extLst>
      <p:ext uri="{BB962C8B-B14F-4D97-AF65-F5344CB8AC3E}">
        <p14:creationId xmlns:p14="http://schemas.microsoft.com/office/powerpoint/2010/main" val="3807234078"/>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3048000" y="1810456"/>
            <a:ext cx="5257800" cy="4641144"/>
          </a:xfrm>
          <a:prstGeom prst="rect">
            <a:avLst/>
          </a:prstGeom>
          <a:noFill/>
          <a:ln w="9525">
            <a:noFill/>
            <a:miter lim="800000"/>
            <a:headEnd/>
            <a:tailEnd/>
          </a:ln>
          <a:effectLst/>
        </p:spPr>
      </p:pic>
      <p:sp>
        <p:nvSpPr>
          <p:cNvPr id="3" name="TextBox 2"/>
          <p:cNvSpPr txBox="1"/>
          <p:nvPr/>
        </p:nvSpPr>
        <p:spPr>
          <a:xfrm>
            <a:off x="228600" y="990600"/>
            <a:ext cx="8686800" cy="584775"/>
          </a:xfrm>
          <a:prstGeom prst="rect">
            <a:avLst/>
          </a:prstGeom>
          <a:noFill/>
        </p:spPr>
        <p:txBody>
          <a:bodyPr wrap="square" rtlCol="0">
            <a:spAutoFit/>
          </a:bodyPr>
          <a:lstStyle/>
          <a:p>
            <a:r>
              <a:rPr lang="en-US" sz="3200" b="1" i="1" dirty="0" smtClean="0"/>
              <a:t>She can get a total stranger to dance with her!!!</a:t>
            </a:r>
            <a:endParaRPr lang="en-US" sz="3200" b="1" i="1" dirty="0"/>
          </a:p>
        </p:txBody>
      </p:sp>
      <p:sp>
        <p:nvSpPr>
          <p:cNvPr id="4" name="Rectangle 3"/>
          <p:cNvSpPr/>
          <p:nvPr/>
        </p:nvSpPr>
        <p:spPr>
          <a:xfrm>
            <a:off x="228600" y="533400"/>
            <a:ext cx="3968843" cy="461665"/>
          </a:xfrm>
          <a:prstGeom prst="rect">
            <a:avLst/>
          </a:prstGeom>
        </p:spPr>
        <p:txBody>
          <a:bodyPr wrap="none">
            <a:spAutoFit/>
          </a:bodyPr>
          <a:lstStyle/>
          <a:p>
            <a:r>
              <a:rPr lang="en-US" sz="2400" b="1" i="1" dirty="0" smtClean="0"/>
              <a:t>She can be </a:t>
            </a:r>
            <a:r>
              <a:rPr lang="en-US" sz="2400" b="1" i="1" dirty="0" smtClean="0">
                <a:solidFill>
                  <a:srgbClr val="FF0000"/>
                </a:solidFill>
              </a:rPr>
              <a:t>very persuasive</a:t>
            </a:r>
            <a:r>
              <a:rPr lang="en-US" sz="2400" b="1" i="1" dirty="0" smtClean="0"/>
              <a:t>…..</a:t>
            </a:r>
            <a:endParaRPr lang="en-US" sz="2400" i="1" dirty="0"/>
          </a:p>
        </p:txBody>
      </p:sp>
      <p:sp>
        <p:nvSpPr>
          <p:cNvPr id="5" name="TextBox 4"/>
          <p:cNvSpPr txBox="1"/>
          <p:nvPr/>
        </p:nvSpPr>
        <p:spPr>
          <a:xfrm>
            <a:off x="381000" y="2971800"/>
            <a:ext cx="1371600" cy="707886"/>
          </a:xfrm>
          <a:prstGeom prst="rect">
            <a:avLst/>
          </a:prstGeom>
          <a:noFill/>
        </p:spPr>
        <p:txBody>
          <a:bodyPr wrap="square" rtlCol="0">
            <a:spAutoFit/>
          </a:bodyPr>
          <a:lstStyle/>
          <a:p>
            <a:r>
              <a:rPr lang="en-US" sz="4000" b="1" dirty="0" smtClean="0"/>
              <a:t>10</a:t>
            </a:r>
            <a:endParaRPr lang="en-US" sz="4000" b="1" dirty="0"/>
          </a:p>
        </p:txBody>
      </p:sp>
    </p:spTree>
    <p:extLst>
      <p:ext uri="{BB962C8B-B14F-4D97-AF65-F5344CB8AC3E}">
        <p14:creationId xmlns:p14="http://schemas.microsoft.com/office/powerpoint/2010/main" val="3556406036"/>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a7.sphotos.ak.fbcdn.net/hphotos-ak-snc1/7625_177849051411_626451411_3722520_8154716_n.jpg"/>
          <p:cNvPicPr>
            <a:picLocks noChangeAspect="1" noChangeArrowheads="1"/>
          </p:cNvPicPr>
          <p:nvPr/>
        </p:nvPicPr>
        <p:blipFill>
          <a:blip r:embed="rId3" cstate="print"/>
          <a:srcRect/>
          <a:stretch>
            <a:fillRect/>
          </a:stretch>
        </p:blipFill>
        <p:spPr bwMode="auto">
          <a:xfrm>
            <a:off x="1143000" y="1752600"/>
            <a:ext cx="5753100" cy="4143376"/>
          </a:xfrm>
          <a:prstGeom prst="rect">
            <a:avLst/>
          </a:prstGeom>
          <a:noFill/>
        </p:spPr>
      </p:pic>
      <p:sp>
        <p:nvSpPr>
          <p:cNvPr id="3" name="TextBox 2"/>
          <p:cNvSpPr txBox="1"/>
          <p:nvPr/>
        </p:nvSpPr>
        <p:spPr>
          <a:xfrm>
            <a:off x="838200" y="381000"/>
            <a:ext cx="4800600" cy="584775"/>
          </a:xfrm>
          <a:prstGeom prst="rect">
            <a:avLst/>
          </a:prstGeom>
          <a:noFill/>
        </p:spPr>
        <p:txBody>
          <a:bodyPr wrap="square" rtlCol="0">
            <a:spAutoFit/>
          </a:bodyPr>
          <a:lstStyle/>
          <a:p>
            <a:r>
              <a:rPr lang="en-US" sz="3200" b="1" dirty="0" smtClean="0"/>
              <a:t>She is </a:t>
            </a:r>
            <a:r>
              <a:rPr lang="en-US" sz="3200" b="1" dirty="0" smtClean="0">
                <a:solidFill>
                  <a:srgbClr val="FF0000"/>
                </a:solidFill>
              </a:rPr>
              <a:t>a true friend</a:t>
            </a:r>
            <a:r>
              <a:rPr lang="en-US" sz="3200" b="1" dirty="0" smtClean="0"/>
              <a:t>……….</a:t>
            </a:r>
            <a:endParaRPr lang="en-US" sz="3200" b="1" dirty="0"/>
          </a:p>
        </p:txBody>
      </p:sp>
    </p:spTree>
    <p:extLst>
      <p:ext uri="{BB962C8B-B14F-4D97-AF65-F5344CB8AC3E}">
        <p14:creationId xmlns:p14="http://schemas.microsoft.com/office/powerpoint/2010/main" val="1333937154"/>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7467600" cy="579438"/>
          </a:xfrm>
        </p:spPr>
        <p:txBody>
          <a:bodyPr/>
          <a:lstStyle/>
          <a:p>
            <a:r>
              <a:rPr lang="en-US" dirty="0" smtClean="0"/>
              <a:t>Dana Marie Smith</a:t>
            </a:r>
            <a:endParaRPr lang="en-US" dirty="0"/>
          </a:p>
        </p:txBody>
      </p:sp>
      <p:sp>
        <p:nvSpPr>
          <p:cNvPr id="4" name="Content Placeholder 2"/>
          <p:cNvSpPr>
            <a:spLocks noGrp="1"/>
          </p:cNvSpPr>
          <p:nvPr>
            <p:ph sz="quarter" idx="1"/>
          </p:nvPr>
        </p:nvSpPr>
        <p:spPr>
          <a:xfrm>
            <a:off x="381000" y="762000"/>
            <a:ext cx="7467600" cy="2514600"/>
          </a:xfrm>
        </p:spPr>
        <p:txBody>
          <a:bodyPr>
            <a:normAutofit/>
          </a:bodyPr>
          <a:lstStyle/>
          <a:p>
            <a:r>
              <a:rPr lang="en-US" sz="2000" dirty="0" smtClean="0"/>
              <a:t>Birthplace</a:t>
            </a:r>
            <a:r>
              <a:rPr lang="en-US" sz="2000" dirty="0"/>
              <a:t>:  Washington </a:t>
            </a:r>
            <a:r>
              <a:rPr lang="en-US" sz="2000" dirty="0" smtClean="0"/>
              <a:t>DC</a:t>
            </a:r>
          </a:p>
          <a:p>
            <a:r>
              <a:rPr lang="en-US" sz="2000" dirty="0" smtClean="0"/>
              <a:t>Hometown</a:t>
            </a:r>
            <a:r>
              <a:rPr lang="en-US" sz="2000" dirty="0"/>
              <a:t>:  Columbia, </a:t>
            </a:r>
            <a:r>
              <a:rPr lang="en-US" sz="2000" dirty="0" smtClean="0"/>
              <a:t>MD</a:t>
            </a:r>
          </a:p>
          <a:p>
            <a:r>
              <a:rPr lang="en-US" sz="2000" dirty="0" smtClean="0"/>
              <a:t>Undergrad</a:t>
            </a:r>
            <a:r>
              <a:rPr lang="en-US" sz="2000" dirty="0"/>
              <a:t>:  University of Maryland, College </a:t>
            </a:r>
            <a:r>
              <a:rPr lang="en-US" sz="2000" dirty="0" smtClean="0"/>
              <a:t>Park</a:t>
            </a:r>
          </a:p>
          <a:p>
            <a:r>
              <a:rPr lang="en-US" sz="2000" dirty="0" err="1" smtClean="0"/>
              <a:t>Medschool</a:t>
            </a:r>
            <a:r>
              <a:rPr lang="en-US" sz="2000" dirty="0"/>
              <a:t>:  Northwestern </a:t>
            </a:r>
            <a:r>
              <a:rPr lang="en-US" sz="2000" dirty="0" smtClean="0"/>
              <a:t>University</a:t>
            </a:r>
          </a:p>
          <a:p>
            <a:r>
              <a:rPr lang="en-US" sz="2000" dirty="0" smtClean="0"/>
              <a:t>“</a:t>
            </a:r>
            <a:r>
              <a:rPr lang="en-US" sz="2000" dirty="0"/>
              <a:t>Fun Fact”:  ??</a:t>
            </a:r>
            <a:r>
              <a:rPr lang="en-US" sz="2000" dirty="0" smtClean="0"/>
              <a:t>?</a:t>
            </a:r>
          </a:p>
          <a:p>
            <a:r>
              <a:rPr lang="en-US" sz="2000" dirty="0" smtClean="0"/>
              <a:t> </a:t>
            </a:r>
            <a:r>
              <a:rPr lang="en-US" sz="2000" dirty="0"/>
              <a:t>Future Plans:  MFM Fellowship at UNC Chapel </a:t>
            </a:r>
            <a:r>
              <a:rPr lang="en-US" sz="2000" dirty="0" smtClean="0"/>
              <a:t>Hill</a:t>
            </a:r>
            <a:endParaRPr lang="en-US" sz="2000" dirty="0" smtClean="0">
              <a:solidFill>
                <a:srgbClr val="002060"/>
              </a:solidFill>
            </a:endParaRPr>
          </a:p>
        </p:txBody>
      </p:sp>
      <p:pic>
        <p:nvPicPr>
          <p:cNvPr id="3" name="Picture 2" descr="dana and mom.jpg"/>
          <p:cNvPicPr>
            <a:picLocks noChangeAspect="1"/>
          </p:cNvPicPr>
          <p:nvPr/>
        </p:nvPicPr>
        <p:blipFill rotWithShape="1">
          <a:blip r:embed="rId2" cstate="print">
            <a:extLst>
              <a:ext uri="{28A0092B-C50C-407E-A947-70E740481C1C}">
                <a14:useLocalDpi xmlns:a14="http://schemas.microsoft.com/office/drawing/2010/main"/>
              </a:ext>
            </a:extLst>
          </a:blip>
          <a:srcRect l="-6327" t="-1440" r="10494" b="14404"/>
          <a:stretch/>
        </p:blipFill>
        <p:spPr>
          <a:xfrm>
            <a:off x="11289" y="3505200"/>
            <a:ext cx="4027251" cy="2743200"/>
          </a:xfrm>
          <a:prstGeom prst="rect">
            <a:avLst/>
          </a:prstGeom>
        </p:spPr>
      </p:pic>
      <p:pic>
        <p:nvPicPr>
          <p:cNvPr id="5" name="Picture 4" descr="dana and mohammed.jpg"/>
          <p:cNvPicPr>
            <a:picLocks noChangeAspect="1"/>
          </p:cNvPicPr>
          <p:nvPr/>
        </p:nvPicPr>
        <p:blipFill rotWithShape="1">
          <a:blip r:embed="rId3" cstate="print">
            <a:extLst>
              <a:ext uri="{28A0092B-C50C-407E-A947-70E740481C1C}">
                <a14:useLocalDpi xmlns:a14="http://schemas.microsoft.com/office/drawing/2010/main"/>
              </a:ext>
            </a:extLst>
          </a:blip>
          <a:srcRect l="10185" t="29640" r="13580"/>
          <a:stretch/>
        </p:blipFill>
        <p:spPr>
          <a:xfrm>
            <a:off x="4191000" y="3505200"/>
            <a:ext cx="3964236" cy="27432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6858000" cy="2438400"/>
          </a:xfrm>
        </p:spPr>
        <p:txBody>
          <a:bodyPr>
            <a:normAutofit/>
          </a:bodyPr>
          <a:lstStyle/>
          <a:p>
            <a:pPr algn="ctr"/>
            <a:r>
              <a:rPr lang="en-US" sz="3600" dirty="0" smtClean="0"/>
              <a:t>Top things we’ve learned </a:t>
            </a:r>
            <a:br>
              <a:rPr lang="en-US" sz="3600" dirty="0" smtClean="0"/>
            </a:br>
            <a:r>
              <a:rPr lang="en-US" sz="3600" dirty="0" smtClean="0"/>
              <a:t>about </a:t>
            </a:r>
            <a:r>
              <a:rPr lang="en-US" sz="3600" b="1" dirty="0" smtClean="0"/>
              <a:t>Rebecca</a:t>
            </a:r>
            <a:r>
              <a:rPr lang="en-US" sz="3600" dirty="0" smtClean="0"/>
              <a:t>…</a:t>
            </a:r>
            <a:endParaRPr lang="en-US" sz="3600" dirty="0"/>
          </a:p>
        </p:txBody>
      </p:sp>
    </p:spTree>
    <p:extLst>
      <p:ext uri="{BB962C8B-B14F-4D97-AF65-F5344CB8AC3E}">
        <p14:creationId xmlns:p14="http://schemas.microsoft.com/office/powerpoint/2010/main" val="442274274"/>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828800"/>
            <a:ext cx="5715000" cy="1905000"/>
          </a:xfrm>
        </p:spPr>
        <p:txBody>
          <a:bodyPr>
            <a:normAutofit/>
          </a:bodyPr>
          <a:lstStyle/>
          <a:p>
            <a:pPr algn="ctr"/>
            <a:r>
              <a:rPr lang="en-US" sz="3600" dirty="0" smtClean="0"/>
              <a:t>Top things we’ve learned about </a:t>
            </a:r>
            <a:r>
              <a:rPr lang="en-US" sz="3600" b="1" dirty="0" smtClean="0"/>
              <a:t>Dana</a:t>
            </a:r>
            <a:r>
              <a:rPr lang="en-US" sz="3600" dirty="0" smtClean="0"/>
              <a:t>…</a:t>
            </a:r>
            <a:endParaRPr lang="en-US" sz="3600" dirty="0"/>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ctrTitle"/>
          </p:nvPr>
        </p:nvSpPr>
        <p:spPr/>
        <p:txBody>
          <a:bodyPr/>
          <a:lstStyle/>
          <a:p>
            <a:endParaRPr lang="en-US" smtClean="0"/>
          </a:p>
        </p:txBody>
      </p:sp>
      <p:sp>
        <p:nvSpPr>
          <p:cNvPr id="3" name="Subtitle 2"/>
          <p:cNvSpPr>
            <a:spLocks noGrp="1"/>
          </p:cNvSpPr>
          <p:nvPr>
            <p:ph type="subTitle" idx="1"/>
          </p:nvPr>
        </p:nvSpPr>
        <p:spPr/>
        <p:txBody>
          <a:bodyPr rtlCol="0">
            <a:normAutofit/>
          </a:bodyPr>
          <a:lstStyle/>
          <a:p>
            <a:pPr fontAlgn="auto">
              <a:spcAft>
                <a:spcPts val="0"/>
              </a:spcAft>
              <a:buFont typeface="Arial" pitchFamily="34" charset="0"/>
              <a:buNone/>
              <a:defRPr/>
            </a:pPr>
            <a:endParaRPr lang="en-US"/>
          </a:p>
        </p:txBody>
      </p:sp>
      <p:pic>
        <p:nvPicPr>
          <p:cNvPr id="13315" name="Picture 2"/>
          <p:cNvPicPr>
            <a:picLocks noChangeAspect="1" noChangeArrowheads="1"/>
          </p:cNvPicPr>
          <p:nvPr/>
        </p:nvPicPr>
        <p:blipFill>
          <a:blip r:embed="rId2"/>
          <a:srcRect/>
          <a:stretch>
            <a:fillRect/>
          </a:stretch>
        </p:blipFill>
        <p:spPr bwMode="auto">
          <a:xfrm>
            <a:off x="2971800" y="381001"/>
            <a:ext cx="4572000" cy="6398804"/>
          </a:xfrm>
          <a:prstGeom prst="rect">
            <a:avLst/>
          </a:prstGeom>
          <a:noFill/>
          <a:ln w="9525">
            <a:noFill/>
            <a:miter lim="800000"/>
            <a:headEnd/>
            <a:tailEnd/>
          </a:ln>
        </p:spPr>
      </p:pic>
    </p:spTree>
    <p:extLst>
      <p:ext uri="{BB962C8B-B14F-4D97-AF65-F5344CB8AC3E}">
        <p14:creationId xmlns:p14="http://schemas.microsoft.com/office/powerpoint/2010/main" val="3167448428"/>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US" dirty="0" smtClean="0"/>
              <a:t>Things we know and love about Dana….</a:t>
            </a:r>
            <a:endParaRPr lang="en-US" dirty="0"/>
          </a:p>
        </p:txBody>
      </p:sp>
      <p:sp>
        <p:nvSpPr>
          <p:cNvPr id="3" name="Content Placeholder 2"/>
          <p:cNvSpPr>
            <a:spLocks noGrp="1"/>
          </p:cNvSpPr>
          <p:nvPr>
            <p:ph idx="1"/>
          </p:nvPr>
        </p:nvSpPr>
        <p:spPr/>
        <p:txBody>
          <a:bodyPr rtlCol="0">
            <a:normAutofit/>
          </a:bodyPr>
          <a:lstStyle/>
          <a:p>
            <a:pPr marL="514350" indent="-514350" fontAlgn="auto">
              <a:spcAft>
                <a:spcPts val="0"/>
              </a:spcAft>
              <a:buFont typeface="+mj-lt"/>
              <a:buAutoNum type="arabicPeriod"/>
              <a:defRPr/>
            </a:pPr>
            <a:r>
              <a:rPr lang="en-US" dirty="0" smtClean="0"/>
              <a:t>Consistently begins every conversation with “</a:t>
            </a:r>
            <a:r>
              <a:rPr lang="en-US" i="1" dirty="0" err="1" smtClean="0"/>
              <a:t>Gurl</a:t>
            </a:r>
            <a:r>
              <a:rPr lang="en-US" i="1" dirty="0" smtClean="0"/>
              <a:t>…</a:t>
            </a:r>
            <a:r>
              <a:rPr lang="en-US" dirty="0" smtClean="0"/>
              <a:t>”</a:t>
            </a:r>
          </a:p>
          <a:p>
            <a:pPr marL="514350" indent="-514350" fontAlgn="auto">
              <a:spcAft>
                <a:spcPts val="0"/>
              </a:spcAft>
              <a:buFont typeface="+mj-lt"/>
              <a:buAutoNum type="arabicPeriod"/>
              <a:defRPr/>
            </a:pPr>
            <a:endParaRPr lang="en-US" dirty="0" smtClean="0"/>
          </a:p>
          <a:p>
            <a:pPr marL="514350" indent="-514350" fontAlgn="auto">
              <a:spcAft>
                <a:spcPts val="0"/>
              </a:spcAft>
              <a:buFont typeface="+mj-lt"/>
              <a:buAutoNum type="arabicPeriod"/>
              <a:defRPr/>
            </a:pPr>
            <a:r>
              <a:rPr lang="en-US" dirty="0" smtClean="0"/>
              <a:t>One of the few people in whom “Murphy’s Law” is a daily occurrence. </a:t>
            </a:r>
          </a:p>
          <a:p>
            <a:pPr marL="0" indent="0" fontAlgn="auto">
              <a:spcAft>
                <a:spcPts val="0"/>
              </a:spcAft>
              <a:buNone/>
              <a:defRPr/>
            </a:pPr>
            <a:endParaRPr lang="en-US" dirty="0" smtClean="0"/>
          </a:p>
          <a:p>
            <a:pPr marL="514350" indent="-514350" fontAlgn="auto">
              <a:spcAft>
                <a:spcPts val="0"/>
              </a:spcAft>
              <a:buFont typeface="+mj-lt"/>
              <a:buAutoNum type="arabicPeriod"/>
              <a:defRPr/>
            </a:pPr>
            <a:r>
              <a:rPr lang="en-US" dirty="0" smtClean="0"/>
              <a:t>Vegetarian of convenience (AKA Closet Carnivore) </a:t>
            </a:r>
          </a:p>
          <a:p>
            <a:pPr marL="514350" indent="-514350" fontAlgn="auto">
              <a:spcAft>
                <a:spcPts val="0"/>
              </a:spcAft>
              <a:buFont typeface="Arial" pitchFamily="34" charset="0"/>
              <a:buNone/>
              <a:defRPr/>
            </a:pPr>
            <a:endParaRPr lang="en-US" dirty="0" smtClean="0"/>
          </a:p>
          <a:p>
            <a:pPr marL="514350" indent="-514350" fontAlgn="auto">
              <a:spcAft>
                <a:spcPts val="0"/>
              </a:spcAft>
              <a:buFont typeface="Arial" pitchFamily="34" charset="0"/>
              <a:buNone/>
              <a:defRPr/>
            </a:pPr>
            <a:r>
              <a:rPr lang="en-US" dirty="0" smtClean="0"/>
              <a:t>				 </a:t>
            </a:r>
            <a:r>
              <a:rPr lang="en-US" i="1" dirty="0" smtClean="0"/>
              <a:t>…looks good doesn’t it, Dana!?!</a:t>
            </a:r>
          </a:p>
          <a:p>
            <a:pPr marL="514350" indent="-514350" fontAlgn="auto">
              <a:spcAft>
                <a:spcPts val="0"/>
              </a:spcAft>
              <a:buFont typeface="Arial" pitchFamily="34" charset="0"/>
              <a:buNone/>
              <a:defRPr/>
            </a:pPr>
            <a:endParaRPr lang="en-US" dirty="0" smtClean="0"/>
          </a:p>
          <a:p>
            <a:pPr marL="514350" indent="-514350" fontAlgn="auto">
              <a:spcAft>
                <a:spcPts val="0"/>
              </a:spcAft>
              <a:buFont typeface="+mj-lt"/>
              <a:buAutoNum type="arabicPeriod"/>
              <a:defRPr/>
            </a:pPr>
            <a:endParaRPr lang="en-US" dirty="0" smtClean="0"/>
          </a:p>
          <a:p>
            <a:pPr marL="514350" indent="-514350" fontAlgn="auto">
              <a:spcAft>
                <a:spcPts val="0"/>
              </a:spcAft>
              <a:buFont typeface="Arial" pitchFamily="34" charset="0"/>
              <a:buNone/>
              <a:defRPr/>
            </a:pPr>
            <a:endParaRPr lang="en-US" dirty="0" smtClean="0"/>
          </a:p>
          <a:p>
            <a:pPr marL="514350" indent="-514350" fontAlgn="auto">
              <a:spcAft>
                <a:spcPts val="0"/>
              </a:spcAft>
              <a:buFont typeface="+mj-lt"/>
              <a:buAutoNum type="arabicPeriod"/>
              <a:defRPr/>
            </a:pPr>
            <a:endParaRPr lang="en-US" dirty="0" smtClean="0"/>
          </a:p>
          <a:p>
            <a:pPr marL="514350" indent="-514350" fontAlgn="auto">
              <a:spcAft>
                <a:spcPts val="0"/>
              </a:spcAft>
              <a:buFont typeface="+mj-lt"/>
              <a:buAutoNum type="arabicPeriod"/>
              <a:defRPr/>
            </a:pPr>
            <a:endParaRPr lang="en-US" dirty="0" smtClean="0"/>
          </a:p>
          <a:p>
            <a:pPr marL="514350" indent="-514350" fontAlgn="auto">
              <a:spcAft>
                <a:spcPts val="0"/>
              </a:spcAft>
              <a:buFont typeface="+mj-lt"/>
              <a:buAutoNum type="arabicPeriod"/>
              <a:defRPr/>
            </a:pPr>
            <a:endParaRPr lang="en-US" dirty="0" smtClean="0"/>
          </a:p>
          <a:p>
            <a:pPr fontAlgn="auto">
              <a:spcAft>
                <a:spcPts val="0"/>
              </a:spcAft>
              <a:buFont typeface="Arial" pitchFamily="34" charset="0"/>
              <a:buChar char="•"/>
              <a:defRPr/>
            </a:pPr>
            <a:endParaRPr lang="en-US" dirty="0"/>
          </a:p>
        </p:txBody>
      </p:sp>
      <p:pic>
        <p:nvPicPr>
          <p:cNvPr id="14339" name="Content Placeholder 3" descr="steak_filet_sliced_sq1.jpg"/>
          <p:cNvPicPr>
            <a:picLocks noChangeAspect="1"/>
          </p:cNvPicPr>
          <p:nvPr/>
        </p:nvPicPr>
        <p:blipFill>
          <a:blip r:embed="rId2"/>
          <a:srcRect/>
          <a:stretch>
            <a:fillRect/>
          </a:stretch>
        </p:blipFill>
        <p:spPr bwMode="auto">
          <a:xfrm>
            <a:off x="1219200" y="4876800"/>
            <a:ext cx="1981200" cy="1741487"/>
          </a:xfrm>
          <a:prstGeom prst="rect">
            <a:avLst/>
          </a:prstGeom>
          <a:noFill/>
          <a:ln w="9525">
            <a:noFill/>
            <a:miter lim="800000"/>
            <a:headEnd/>
            <a:tailEnd/>
          </a:ln>
        </p:spPr>
      </p:pic>
    </p:spTree>
    <p:extLst>
      <p:ext uri="{BB962C8B-B14F-4D97-AF65-F5344CB8AC3E}">
        <p14:creationId xmlns:p14="http://schemas.microsoft.com/office/powerpoint/2010/main" val="36423186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339"/>
                                        </p:tgtEl>
                                        <p:attrNameLst>
                                          <p:attrName>style.visibility</p:attrName>
                                        </p:attrNameLst>
                                      </p:cBhvr>
                                      <p:to>
                                        <p:strVal val="visible"/>
                                      </p:to>
                                    </p:set>
                                    <p:animEffect transition="in" filter="wheel(1)">
                                      <p:cBhvr>
                                        <p:cTn id="22" dur="2000"/>
                                        <p:tgtEl>
                                          <p:spTgt spid="14339"/>
                                        </p:tgtEl>
                                      </p:cBhvr>
                                    </p:animEffect>
                                  </p:childTnLst>
                                </p:cTn>
                              </p:par>
                            </p:childTnLst>
                          </p:cTn>
                        </p:par>
                      </p:childTnLst>
                    </p:cTn>
                  </p:par>
                  <p:par>
                    <p:cTn id="23" fill="hold">
                      <p:stCondLst>
                        <p:cond delay="indefinite"/>
                      </p:stCondLst>
                      <p:childTnLst>
                        <p:par>
                          <p:cTn id="24" fill="hold">
                            <p:stCondLst>
                              <p:cond delay="0"/>
                            </p:stCondLst>
                            <p:childTnLst>
                              <p:par>
                                <p:cTn id="25" presetID="45"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2000"/>
                                        <p:tgtEl>
                                          <p:spTgt spid="3">
                                            <p:txEl>
                                              <p:pRg st="6" end="6"/>
                                            </p:txEl>
                                          </p:spTgt>
                                        </p:tgtEl>
                                      </p:cBhvr>
                                    </p:animEffect>
                                    <p:anim calcmode="lin" valueType="num">
                                      <p:cBhvr>
                                        <p:cTn id="28" dur="2000" fill="hold"/>
                                        <p:tgtEl>
                                          <p:spTgt spid="3">
                                            <p:txEl>
                                              <p:pRg st="6" end="6"/>
                                            </p:txEl>
                                          </p:spTgt>
                                        </p:tgtEl>
                                        <p:attrNameLst>
                                          <p:attrName>ppt_w</p:attrName>
                                        </p:attrNameLst>
                                      </p:cBhvr>
                                      <p:tavLst>
                                        <p:tav tm="0" fmla="#ppt_w*sin(2.5*pi*$)">
                                          <p:val>
                                            <p:fltVal val="0"/>
                                          </p:val>
                                        </p:tav>
                                        <p:tav tm="100000">
                                          <p:val>
                                            <p:fltVal val="1"/>
                                          </p:val>
                                        </p:tav>
                                      </p:tavLst>
                                    </p:anim>
                                    <p:anim calcmode="lin" valueType="num">
                                      <p:cBhvr>
                                        <p:cTn id="29" dur="2000" fill="hold"/>
                                        <p:tgtEl>
                                          <p:spTgt spid="3">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a:xfrm>
            <a:off x="457200" y="1066800"/>
            <a:ext cx="7467600" cy="4873752"/>
          </a:xfrm>
        </p:spPr>
        <p:txBody>
          <a:bodyPr/>
          <a:lstStyle/>
          <a:p>
            <a:pPr marL="457200" indent="-457200">
              <a:buFont typeface="+mj-lt"/>
              <a:buAutoNum type="arabicPeriod" startAt="4"/>
            </a:pPr>
            <a:r>
              <a:rPr lang="en-US" dirty="0" smtClean="0"/>
              <a:t>Always </a:t>
            </a:r>
            <a:r>
              <a:rPr lang="en-US" dirty="0"/>
              <a:t>somewhere else in her </a:t>
            </a:r>
            <a:r>
              <a:rPr lang="en-US" dirty="0" smtClean="0"/>
              <a:t>mind</a:t>
            </a:r>
          </a:p>
          <a:p>
            <a:endParaRPr lang="en-US" dirty="0"/>
          </a:p>
          <a:p>
            <a:pPr marL="0" indent="0">
              <a:buNone/>
            </a:pPr>
            <a:endParaRPr lang="en-US" dirty="0"/>
          </a:p>
        </p:txBody>
      </p:sp>
      <p:pic>
        <p:nvPicPr>
          <p:cNvPr id="6" name="Picture 5" descr="dana and classmat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1905000"/>
            <a:ext cx="6700345" cy="4572000"/>
          </a:xfrm>
          <a:prstGeom prst="rect">
            <a:avLst/>
          </a:prstGeom>
        </p:spPr>
      </p:pic>
      <p:sp>
        <p:nvSpPr>
          <p:cNvPr id="7" name="Rectangle 6"/>
          <p:cNvSpPr/>
          <p:nvPr/>
        </p:nvSpPr>
        <p:spPr>
          <a:xfrm>
            <a:off x="4495800" y="2667000"/>
            <a:ext cx="2209800" cy="2133600"/>
          </a:xfrm>
          <a:prstGeom prst="rect">
            <a:avLst/>
          </a:prstGeom>
          <a:noFill/>
          <a:ln w="1111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61570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900" decel="100000" fill="hold"/>
                                        <p:tgtEl>
                                          <p:spTgt spid="6"/>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900" decel="100000" fill="hold"/>
                                        <p:tgtEl>
                                          <p:spTgt spid="7"/>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rtlCol="0">
            <a:normAutofit fontScale="90000"/>
          </a:bodyPr>
          <a:lstStyle/>
          <a:p>
            <a:pPr fontAlgn="auto">
              <a:spcAft>
                <a:spcPts val="0"/>
              </a:spcAft>
              <a:defRPr/>
            </a:pPr>
            <a:endParaRPr lang="en-US" dirty="0"/>
          </a:p>
        </p:txBody>
      </p:sp>
      <p:sp>
        <p:nvSpPr>
          <p:cNvPr id="3" name="Content Placeholder 2"/>
          <p:cNvSpPr>
            <a:spLocks noGrp="1"/>
          </p:cNvSpPr>
          <p:nvPr>
            <p:ph idx="1"/>
          </p:nvPr>
        </p:nvSpPr>
        <p:spPr>
          <a:xfrm>
            <a:off x="457200" y="762000"/>
            <a:ext cx="8229600" cy="5364163"/>
          </a:xfrm>
        </p:spPr>
        <p:txBody>
          <a:bodyPr rtlCol="0">
            <a:normAutofit/>
          </a:bodyPr>
          <a:lstStyle/>
          <a:p>
            <a:pPr marL="514350" indent="-514350" fontAlgn="auto">
              <a:spcAft>
                <a:spcPts val="0"/>
              </a:spcAft>
              <a:buFont typeface="Arial" pitchFamily="34" charset="0"/>
              <a:buAutoNum type="arabicPeriod" startAt="5"/>
              <a:defRPr/>
            </a:pPr>
            <a:r>
              <a:rPr lang="en-US" dirty="0" smtClean="0"/>
              <a:t>As much as she does this:</a:t>
            </a:r>
          </a:p>
          <a:p>
            <a:pPr marL="514350" indent="-514350" fontAlgn="auto">
              <a:spcAft>
                <a:spcPts val="0"/>
              </a:spcAft>
              <a:buFont typeface="+mj-lt"/>
              <a:buAutoNum type="arabicPeriod" startAt="5"/>
              <a:defRPr/>
            </a:pPr>
            <a:endParaRPr lang="en-US" dirty="0" smtClean="0"/>
          </a:p>
          <a:p>
            <a:pPr marL="514350" indent="-514350" fontAlgn="auto">
              <a:spcAft>
                <a:spcPts val="0"/>
              </a:spcAft>
              <a:buFont typeface="+mj-lt"/>
              <a:buAutoNum type="arabicPeriod" startAt="5"/>
              <a:defRPr/>
            </a:pPr>
            <a:endParaRPr lang="en-US" dirty="0" smtClean="0"/>
          </a:p>
          <a:p>
            <a:pPr marL="514350" indent="-514350" fontAlgn="auto">
              <a:spcAft>
                <a:spcPts val="0"/>
              </a:spcAft>
              <a:buFont typeface="+mj-lt"/>
              <a:buAutoNum type="arabicPeriod" startAt="5"/>
              <a:defRPr/>
            </a:pPr>
            <a:endParaRPr lang="en-US" dirty="0" smtClean="0"/>
          </a:p>
          <a:p>
            <a:pPr marL="514350" indent="-514350" fontAlgn="auto">
              <a:spcAft>
                <a:spcPts val="0"/>
              </a:spcAft>
              <a:buFont typeface="Arial" pitchFamily="34" charset="0"/>
              <a:buNone/>
              <a:defRPr/>
            </a:pPr>
            <a:endParaRPr lang="en-US" dirty="0" smtClean="0"/>
          </a:p>
          <a:p>
            <a:pPr marL="514350" indent="-514350" fontAlgn="auto">
              <a:spcAft>
                <a:spcPts val="0"/>
              </a:spcAft>
              <a:buFont typeface="Arial" pitchFamily="34" charset="0"/>
              <a:buNone/>
              <a:defRPr/>
            </a:pPr>
            <a:endParaRPr lang="en-US" dirty="0" smtClean="0"/>
          </a:p>
          <a:p>
            <a:pPr marL="514350" indent="-514350" fontAlgn="auto">
              <a:spcAft>
                <a:spcPts val="0"/>
              </a:spcAft>
              <a:buFont typeface="Arial" pitchFamily="34" charset="0"/>
              <a:buNone/>
              <a:defRPr/>
            </a:pPr>
            <a:endParaRPr lang="en-US" dirty="0" smtClean="0"/>
          </a:p>
          <a:p>
            <a:pPr marL="514350" indent="-514350" fontAlgn="auto">
              <a:spcAft>
                <a:spcPts val="0"/>
              </a:spcAft>
              <a:buFont typeface="Arial" pitchFamily="34" charset="0"/>
              <a:buNone/>
              <a:defRPr/>
            </a:pPr>
            <a:endParaRPr lang="en-US" dirty="0" smtClean="0"/>
          </a:p>
          <a:p>
            <a:pPr marL="514350" indent="-514350" fontAlgn="auto">
              <a:spcAft>
                <a:spcPts val="0"/>
              </a:spcAft>
              <a:buFont typeface="Arial" pitchFamily="34" charset="0"/>
              <a:buNone/>
              <a:defRPr/>
            </a:pPr>
            <a:endParaRPr lang="en-US" dirty="0" smtClean="0"/>
          </a:p>
          <a:p>
            <a:pPr marL="514350" indent="-514350" fontAlgn="auto">
              <a:spcAft>
                <a:spcPts val="0"/>
              </a:spcAft>
              <a:buFont typeface="Arial" pitchFamily="34" charset="0"/>
              <a:buNone/>
              <a:defRPr/>
            </a:pPr>
            <a:endParaRPr lang="en-US" dirty="0" smtClean="0"/>
          </a:p>
          <a:p>
            <a:pPr marL="514350" indent="-514350" fontAlgn="auto">
              <a:spcAft>
                <a:spcPts val="0"/>
              </a:spcAft>
              <a:buFont typeface="Arial" pitchFamily="34" charset="0"/>
              <a:buNone/>
              <a:defRPr/>
            </a:pPr>
            <a:r>
              <a:rPr lang="en-US" dirty="0" smtClean="0"/>
              <a:t>          </a:t>
            </a:r>
            <a:r>
              <a:rPr lang="en-US" i="1" dirty="0" smtClean="0"/>
              <a:t>…She should buy stock in apple</a:t>
            </a:r>
          </a:p>
          <a:p>
            <a:pPr marL="514350" indent="-514350" fontAlgn="auto">
              <a:spcAft>
                <a:spcPts val="0"/>
              </a:spcAft>
              <a:buFont typeface="Arial" pitchFamily="34" charset="0"/>
              <a:buNone/>
              <a:defRPr/>
            </a:pPr>
            <a:endParaRPr lang="en-US" dirty="0" smtClean="0"/>
          </a:p>
          <a:p>
            <a:pPr marL="514350" indent="-514350" fontAlgn="auto">
              <a:spcAft>
                <a:spcPts val="0"/>
              </a:spcAft>
              <a:buFont typeface="Arial" pitchFamily="34" charset="0"/>
              <a:buNone/>
              <a:defRPr/>
            </a:pPr>
            <a:endParaRPr lang="en-US" dirty="0" smtClean="0"/>
          </a:p>
          <a:p>
            <a:pPr marL="514350" indent="-514350" fontAlgn="auto">
              <a:spcAft>
                <a:spcPts val="0"/>
              </a:spcAft>
              <a:buFont typeface="Arial" pitchFamily="34" charset="0"/>
              <a:buNone/>
              <a:defRPr/>
            </a:pPr>
            <a:endParaRPr lang="en-US" dirty="0" smtClean="0"/>
          </a:p>
          <a:p>
            <a:pPr marL="514350" indent="-514350" fontAlgn="auto">
              <a:spcAft>
                <a:spcPts val="0"/>
              </a:spcAft>
              <a:buFont typeface="Arial" pitchFamily="34" charset="0"/>
              <a:buNone/>
              <a:defRPr/>
            </a:pPr>
            <a:endParaRPr lang="en-US" dirty="0" smtClean="0"/>
          </a:p>
          <a:p>
            <a:pPr marL="514350" indent="-514350" fontAlgn="auto">
              <a:spcAft>
                <a:spcPts val="0"/>
              </a:spcAft>
              <a:buFont typeface="Arial" pitchFamily="34" charset="0"/>
              <a:buNone/>
              <a:defRPr/>
            </a:pPr>
            <a:endParaRPr lang="en-US" dirty="0" smtClean="0"/>
          </a:p>
          <a:p>
            <a:pPr fontAlgn="auto">
              <a:spcAft>
                <a:spcPts val="0"/>
              </a:spcAft>
              <a:buFont typeface="Arial" pitchFamily="34" charset="0"/>
              <a:buChar char="•"/>
              <a:defRPr/>
            </a:pPr>
            <a:endParaRPr lang="en-US" dirty="0"/>
          </a:p>
        </p:txBody>
      </p:sp>
      <p:pic>
        <p:nvPicPr>
          <p:cNvPr id="15363" name="Content Placeholder 3" descr="photo_1.JPG"/>
          <p:cNvPicPr>
            <a:picLocks noChangeAspect="1"/>
          </p:cNvPicPr>
          <p:nvPr/>
        </p:nvPicPr>
        <p:blipFill>
          <a:blip r:embed="rId2"/>
          <a:srcRect/>
          <a:stretch>
            <a:fillRect/>
          </a:stretch>
        </p:blipFill>
        <p:spPr bwMode="auto">
          <a:xfrm>
            <a:off x="487363" y="1676400"/>
            <a:ext cx="3475037" cy="2819400"/>
          </a:xfrm>
          <a:prstGeom prst="rect">
            <a:avLst/>
          </a:prstGeom>
          <a:noFill/>
          <a:ln w="9525">
            <a:noFill/>
            <a:miter lim="800000"/>
            <a:headEnd/>
            <a:tailEnd/>
          </a:ln>
        </p:spPr>
      </p:pic>
      <p:pic>
        <p:nvPicPr>
          <p:cNvPr id="15364" name="Content Placeholder 5" descr="ws_Black_Apple_logo_1920x1200[1].JPG"/>
          <p:cNvPicPr>
            <a:picLocks noChangeAspect="1"/>
          </p:cNvPicPr>
          <p:nvPr/>
        </p:nvPicPr>
        <p:blipFill>
          <a:blip r:embed="rId3"/>
          <a:srcRect/>
          <a:stretch>
            <a:fillRect/>
          </a:stretch>
        </p:blipFill>
        <p:spPr bwMode="auto">
          <a:xfrm>
            <a:off x="5943600" y="5029200"/>
            <a:ext cx="2209800" cy="1381125"/>
          </a:xfrm>
          <a:prstGeom prst="rect">
            <a:avLst/>
          </a:prstGeom>
          <a:noFill/>
          <a:ln w="9525">
            <a:noFill/>
            <a:miter lim="800000"/>
            <a:headEnd/>
            <a:tailEnd/>
          </a:ln>
        </p:spPr>
      </p:pic>
      <p:pic>
        <p:nvPicPr>
          <p:cNvPr id="15365" name="Content Placeholder 3" descr="photo_2.JPG"/>
          <p:cNvPicPr>
            <a:picLocks noChangeAspect="1"/>
          </p:cNvPicPr>
          <p:nvPr/>
        </p:nvPicPr>
        <p:blipFill>
          <a:blip r:embed="rId4"/>
          <a:srcRect/>
          <a:stretch>
            <a:fillRect/>
          </a:stretch>
        </p:blipFill>
        <p:spPr bwMode="auto">
          <a:xfrm>
            <a:off x="4514850" y="1447800"/>
            <a:ext cx="4248150" cy="3276600"/>
          </a:xfrm>
          <a:prstGeom prst="rect">
            <a:avLst/>
          </a:prstGeom>
          <a:noFill/>
          <a:ln w="9525">
            <a:noFill/>
            <a:miter lim="800000"/>
            <a:headEnd/>
            <a:tailEnd/>
          </a:ln>
        </p:spPr>
      </p:pic>
    </p:spTree>
    <p:extLst>
      <p:ext uri="{BB962C8B-B14F-4D97-AF65-F5344CB8AC3E}">
        <p14:creationId xmlns:p14="http://schemas.microsoft.com/office/powerpoint/2010/main" val="22731164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7" presetClass="entr" presetSubtype="0" fill="hold" nodeType="clickEffect">
                                  <p:stCondLst>
                                    <p:cond delay="0"/>
                                  </p:stCondLst>
                                  <p:childTnLst>
                                    <p:set>
                                      <p:cBhvr>
                                        <p:cTn id="10" dur="1" fill="hold">
                                          <p:stCondLst>
                                            <p:cond delay="0"/>
                                          </p:stCondLst>
                                        </p:cTn>
                                        <p:tgtEl>
                                          <p:spTgt spid="15363"/>
                                        </p:tgtEl>
                                        <p:attrNameLst>
                                          <p:attrName>style.visibility</p:attrName>
                                        </p:attrNameLst>
                                      </p:cBhvr>
                                      <p:to>
                                        <p:strVal val="visible"/>
                                      </p:to>
                                    </p:set>
                                    <p:animEffect transition="in" filter="fade">
                                      <p:cBhvr>
                                        <p:cTn id="11" dur="1000"/>
                                        <p:tgtEl>
                                          <p:spTgt spid="15363"/>
                                        </p:tgtEl>
                                      </p:cBhvr>
                                    </p:animEffect>
                                    <p:anim calcmode="lin" valueType="num">
                                      <p:cBhvr>
                                        <p:cTn id="12" dur="1000" fill="hold"/>
                                        <p:tgtEl>
                                          <p:spTgt spid="15363"/>
                                        </p:tgtEl>
                                        <p:attrNameLst>
                                          <p:attrName>ppt_x</p:attrName>
                                        </p:attrNameLst>
                                      </p:cBhvr>
                                      <p:tavLst>
                                        <p:tav tm="0">
                                          <p:val>
                                            <p:strVal val="#ppt_x"/>
                                          </p:val>
                                        </p:tav>
                                        <p:tav tm="100000">
                                          <p:val>
                                            <p:strVal val="#ppt_x"/>
                                          </p:val>
                                        </p:tav>
                                      </p:tavLst>
                                    </p:anim>
                                    <p:anim calcmode="lin" valueType="num">
                                      <p:cBhvr>
                                        <p:cTn id="13" dur="900" decel="100000" fill="hold"/>
                                        <p:tgtEl>
                                          <p:spTgt spid="15363"/>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5363"/>
                                        </p:tgtEl>
                                        <p:attrNameLst>
                                          <p:attrName>ppt_y</p:attrName>
                                        </p:attrNameLst>
                                      </p:cBhvr>
                                      <p:tavLst>
                                        <p:tav tm="0">
                                          <p:val>
                                            <p:strVal val="#ppt_y-.03"/>
                                          </p:val>
                                        </p:tav>
                                        <p:tav tm="100000">
                                          <p:val>
                                            <p:strVal val="#ppt_y"/>
                                          </p:val>
                                        </p:tav>
                                      </p:tavLst>
                                    </p:anim>
                                  </p:childTnLst>
                                </p:cTn>
                              </p:par>
                              <p:par>
                                <p:cTn id="15" presetID="37" presetClass="entr" presetSubtype="0" fill="hold" nodeType="withEffect">
                                  <p:stCondLst>
                                    <p:cond delay="0"/>
                                  </p:stCondLst>
                                  <p:childTnLst>
                                    <p:set>
                                      <p:cBhvr>
                                        <p:cTn id="16" dur="1" fill="hold">
                                          <p:stCondLst>
                                            <p:cond delay="0"/>
                                          </p:stCondLst>
                                        </p:cTn>
                                        <p:tgtEl>
                                          <p:spTgt spid="15365"/>
                                        </p:tgtEl>
                                        <p:attrNameLst>
                                          <p:attrName>style.visibility</p:attrName>
                                        </p:attrNameLst>
                                      </p:cBhvr>
                                      <p:to>
                                        <p:strVal val="visible"/>
                                      </p:to>
                                    </p:set>
                                    <p:animEffect transition="in" filter="fade">
                                      <p:cBhvr>
                                        <p:cTn id="17" dur="1000"/>
                                        <p:tgtEl>
                                          <p:spTgt spid="15365"/>
                                        </p:tgtEl>
                                      </p:cBhvr>
                                    </p:animEffect>
                                    <p:anim calcmode="lin" valueType="num">
                                      <p:cBhvr>
                                        <p:cTn id="18" dur="1000" fill="hold"/>
                                        <p:tgtEl>
                                          <p:spTgt spid="15365"/>
                                        </p:tgtEl>
                                        <p:attrNameLst>
                                          <p:attrName>ppt_x</p:attrName>
                                        </p:attrNameLst>
                                      </p:cBhvr>
                                      <p:tavLst>
                                        <p:tav tm="0">
                                          <p:val>
                                            <p:strVal val="#ppt_x"/>
                                          </p:val>
                                        </p:tav>
                                        <p:tav tm="100000">
                                          <p:val>
                                            <p:strVal val="#ppt_x"/>
                                          </p:val>
                                        </p:tav>
                                      </p:tavLst>
                                    </p:anim>
                                    <p:anim calcmode="lin" valueType="num">
                                      <p:cBhvr>
                                        <p:cTn id="19" dur="900" decel="100000" fill="hold"/>
                                        <p:tgtEl>
                                          <p:spTgt spid="15365"/>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15365"/>
                                        </p:tgtEl>
                                        <p:attrNameLst>
                                          <p:attrName>ppt_y</p:attrName>
                                        </p:attrNameLst>
                                      </p:cBhvr>
                                      <p:tavLst>
                                        <p:tav tm="0">
                                          <p:val>
                                            <p:strVal val="#ppt_y-.03"/>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anim calcmode="lin" valueType="num">
                                      <p:cBhvr additive="base">
                                        <p:cTn id="25" dur="500" fill="hold"/>
                                        <p:tgtEl>
                                          <p:spTgt spid="3">
                                            <p:txEl>
                                              <p:pRg st="10" end="10"/>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15364"/>
                                        </p:tgtEl>
                                        <p:attrNameLst>
                                          <p:attrName>style.visibility</p:attrName>
                                        </p:attrNameLst>
                                      </p:cBhvr>
                                      <p:to>
                                        <p:strVal val="visible"/>
                                      </p:to>
                                    </p:set>
                                    <p:animEffect transition="in" filter="circle(in)">
                                      <p:cBhvr>
                                        <p:cTn id="31" dur="2000"/>
                                        <p:tgtEl>
                                          <p:spTgt spid="15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endParaRPr lang="en-US" smtClean="0"/>
          </a:p>
        </p:txBody>
      </p:sp>
      <p:sp>
        <p:nvSpPr>
          <p:cNvPr id="7" name="Content Placeholder 6"/>
          <p:cNvSpPr>
            <a:spLocks noGrp="1"/>
          </p:cNvSpPr>
          <p:nvPr>
            <p:ph idx="1"/>
          </p:nvPr>
        </p:nvSpPr>
        <p:spPr>
          <a:xfrm>
            <a:off x="533400" y="914400"/>
            <a:ext cx="8229600" cy="5562600"/>
          </a:xfrm>
        </p:spPr>
        <p:txBody>
          <a:bodyPr>
            <a:normAutofit/>
          </a:bodyPr>
          <a:lstStyle/>
          <a:p>
            <a:pPr marL="514350" indent="-514350">
              <a:lnSpc>
                <a:spcPct val="90000"/>
              </a:lnSpc>
              <a:buFont typeface="Arial" charset="0"/>
              <a:buAutoNum type="arabicPeriod" startAt="6"/>
            </a:pPr>
            <a:r>
              <a:rPr lang="en-US" dirty="0" smtClean="0"/>
              <a:t>Everyone can always count on a random ‘S.O.S’ page from the operator about how she needs help,</a:t>
            </a:r>
          </a:p>
          <a:p>
            <a:pPr marL="514350" indent="-514350">
              <a:lnSpc>
                <a:spcPct val="90000"/>
              </a:lnSpc>
              <a:buFont typeface="Arial" charset="0"/>
              <a:buAutoNum type="arabicPeriod" startAt="6"/>
            </a:pPr>
            <a:endParaRPr lang="en-US" dirty="0" smtClean="0"/>
          </a:p>
          <a:p>
            <a:pPr marL="514350" indent="-514350">
              <a:lnSpc>
                <a:spcPct val="90000"/>
              </a:lnSpc>
              <a:buFont typeface="Arial" charset="0"/>
              <a:buAutoNum type="arabicPeriod" startAt="6"/>
            </a:pPr>
            <a:endParaRPr lang="en-US" dirty="0" smtClean="0"/>
          </a:p>
          <a:p>
            <a:pPr marL="514350" indent="-514350">
              <a:lnSpc>
                <a:spcPct val="90000"/>
              </a:lnSpc>
              <a:buFont typeface="Arial" charset="0"/>
              <a:buAutoNum type="arabicPeriod" startAt="6"/>
            </a:pPr>
            <a:endParaRPr lang="en-US" dirty="0"/>
          </a:p>
          <a:p>
            <a:pPr marL="514350" indent="-514350">
              <a:lnSpc>
                <a:spcPct val="90000"/>
              </a:lnSpc>
              <a:buFont typeface="Arial" charset="0"/>
              <a:buAutoNum type="arabicPeriod" startAt="6"/>
            </a:pPr>
            <a:endParaRPr lang="en-US" dirty="0" smtClean="0"/>
          </a:p>
          <a:p>
            <a:pPr marL="514350" indent="-514350">
              <a:lnSpc>
                <a:spcPct val="90000"/>
              </a:lnSpc>
              <a:buFont typeface="Arial" charset="0"/>
              <a:buAutoNum type="arabicPeriod" startAt="6"/>
            </a:pPr>
            <a:endParaRPr lang="en-US" dirty="0" smtClean="0"/>
          </a:p>
          <a:p>
            <a:pPr marL="514350" indent="-514350">
              <a:lnSpc>
                <a:spcPct val="90000"/>
              </a:lnSpc>
              <a:buFont typeface="Arial" charset="0"/>
              <a:buNone/>
            </a:pPr>
            <a:r>
              <a:rPr lang="en-US" dirty="0" smtClean="0"/>
              <a:t>      but not to call her back because she can’t find her </a:t>
            </a:r>
          </a:p>
          <a:p>
            <a:pPr marL="514350" indent="-514350">
              <a:lnSpc>
                <a:spcPct val="90000"/>
              </a:lnSpc>
              <a:buFont typeface="Arial" charset="0"/>
              <a:buNone/>
            </a:pPr>
            <a:r>
              <a:rPr lang="en-US" dirty="0" smtClean="0"/>
              <a:t>      phone…or it’s just dead!</a:t>
            </a:r>
          </a:p>
          <a:p>
            <a:pPr marL="514350" indent="-514350">
              <a:lnSpc>
                <a:spcPct val="90000"/>
              </a:lnSpc>
              <a:buFont typeface="Arial" charset="0"/>
              <a:buNone/>
            </a:pPr>
            <a:endParaRPr lang="en-US" dirty="0" smtClean="0"/>
          </a:p>
          <a:p>
            <a:pPr marL="514350" indent="-514350">
              <a:lnSpc>
                <a:spcPct val="90000"/>
              </a:lnSpc>
              <a:buFont typeface="Arial" charset="0"/>
              <a:buNone/>
            </a:pPr>
            <a:endParaRPr lang="en-US" dirty="0" smtClean="0"/>
          </a:p>
          <a:p>
            <a:pPr marL="514350" indent="-514350">
              <a:lnSpc>
                <a:spcPct val="90000"/>
              </a:lnSpc>
              <a:buFont typeface="+mj-lt"/>
              <a:buAutoNum type="arabicPeriod" startAt="7"/>
            </a:pPr>
            <a:r>
              <a:rPr lang="en-US" dirty="0" smtClean="0"/>
              <a:t>Quiet overachiever: Mistress of Procrastination, but can still secure an award ‘clean sweep’ at RRD 2010</a:t>
            </a:r>
          </a:p>
        </p:txBody>
      </p:sp>
      <p:pic>
        <p:nvPicPr>
          <p:cNvPr id="16388" name="Picture 4" descr="pager-visiondecor"/>
          <p:cNvPicPr>
            <a:picLocks noChangeAspect="1" noChangeArrowheads="1"/>
          </p:cNvPicPr>
          <p:nvPr/>
        </p:nvPicPr>
        <p:blipFill>
          <a:blip r:embed="rId2"/>
          <a:srcRect/>
          <a:stretch>
            <a:fillRect/>
          </a:stretch>
        </p:blipFill>
        <p:spPr bwMode="auto">
          <a:xfrm>
            <a:off x="3352800" y="1828800"/>
            <a:ext cx="2209800" cy="1622425"/>
          </a:xfrm>
          <a:prstGeom prst="rect">
            <a:avLst/>
          </a:prstGeom>
          <a:noFill/>
          <a:ln w="9525">
            <a:noFill/>
            <a:miter lim="800000"/>
            <a:headEnd/>
            <a:tailEnd/>
          </a:ln>
        </p:spPr>
      </p:pic>
      <p:sp>
        <p:nvSpPr>
          <p:cNvPr id="16389" name="Text Box 5"/>
          <p:cNvSpPr txBox="1">
            <a:spLocks noChangeArrowheads="1"/>
          </p:cNvSpPr>
          <p:nvPr/>
        </p:nvSpPr>
        <p:spPr bwMode="auto">
          <a:xfrm rot="-305945">
            <a:off x="3900386" y="2133600"/>
            <a:ext cx="1066800" cy="366713"/>
          </a:xfrm>
          <a:prstGeom prst="rect">
            <a:avLst/>
          </a:prstGeom>
          <a:noFill/>
          <a:ln w="9525">
            <a:noFill/>
            <a:miter lim="800000"/>
            <a:headEnd/>
            <a:tailEnd/>
          </a:ln>
          <a:effectLst/>
        </p:spPr>
        <p:txBody>
          <a:bodyPr>
            <a:spAutoFit/>
          </a:bodyPr>
          <a:lstStyle/>
          <a:p>
            <a:r>
              <a:rPr lang="en-US" dirty="0"/>
              <a:t>HELP!!!</a:t>
            </a:r>
          </a:p>
        </p:txBody>
      </p:sp>
    </p:spTree>
    <p:extLst>
      <p:ext uri="{BB962C8B-B14F-4D97-AF65-F5344CB8AC3E}">
        <p14:creationId xmlns:p14="http://schemas.microsoft.com/office/powerpoint/2010/main" val="42607517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16388"/>
                                        </p:tgtEl>
                                        <p:attrNameLst>
                                          <p:attrName>style.visibility</p:attrName>
                                        </p:attrNameLst>
                                      </p:cBhvr>
                                      <p:to>
                                        <p:strVal val="visible"/>
                                      </p:to>
                                    </p:set>
                                    <p:animEffect transition="in" filter="blinds(horizontal)">
                                      <p:cBhvr>
                                        <p:cTn id="11" dur="500"/>
                                        <p:tgtEl>
                                          <p:spTgt spid="16388"/>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16389"/>
                                        </p:tgtEl>
                                        <p:attrNameLst>
                                          <p:attrName>style.visibility</p:attrName>
                                        </p:attrNameLst>
                                      </p:cBhvr>
                                      <p:to>
                                        <p:strVal val="visible"/>
                                      </p:to>
                                    </p:set>
                                    <p:animEffect transition="in" filter="blinds(horizontal)">
                                      <p:cBhvr>
                                        <p:cTn id="14" dur="500"/>
                                        <p:tgtEl>
                                          <p:spTgt spid="16389"/>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nodeType="clickEffect">
                                  <p:stCondLst>
                                    <p:cond delay="0"/>
                                  </p:stCondLst>
                                  <p:childTnLst>
                                    <p:set>
                                      <p:cBhvr>
                                        <p:cTn id="24" dur="1" fill="hold">
                                          <p:stCondLst>
                                            <p:cond delay="0"/>
                                          </p:stCondLst>
                                        </p:cTn>
                                        <p:tgtEl>
                                          <p:spTgt spid="7">
                                            <p:txEl>
                                              <p:pRg st="10" end="10"/>
                                            </p:txEl>
                                          </p:spTgt>
                                        </p:tgtEl>
                                        <p:attrNameLst>
                                          <p:attrName>style.visibility</p:attrName>
                                        </p:attrNameLst>
                                      </p:cBhvr>
                                      <p:to>
                                        <p:strVal val="visible"/>
                                      </p:to>
                                    </p:set>
                                    <p:animEffect transition="in" filter="fade">
                                      <p:cBhvr>
                                        <p:cTn id="25" dur="1000"/>
                                        <p:tgtEl>
                                          <p:spTgt spid="7">
                                            <p:txEl>
                                              <p:pRg st="10" end="10"/>
                                            </p:txEl>
                                          </p:spTgt>
                                        </p:tgtEl>
                                      </p:cBhvr>
                                    </p:animEffect>
                                    <p:anim calcmode="lin" valueType="num">
                                      <p:cBhvr>
                                        <p:cTn id="26" dur="1000" fill="hold"/>
                                        <p:tgtEl>
                                          <p:spTgt spid="7">
                                            <p:txEl>
                                              <p:pRg st="10" end="10"/>
                                            </p:txEl>
                                          </p:spTgt>
                                        </p:tgtEl>
                                        <p:attrNameLst>
                                          <p:attrName>ppt_x</p:attrName>
                                        </p:attrNameLst>
                                      </p:cBhvr>
                                      <p:tavLst>
                                        <p:tav tm="0">
                                          <p:val>
                                            <p:strVal val="#ppt_x"/>
                                          </p:val>
                                        </p:tav>
                                        <p:tav tm="100000">
                                          <p:val>
                                            <p:strVal val="#ppt_x"/>
                                          </p:val>
                                        </p:tav>
                                      </p:tavLst>
                                    </p:anim>
                                    <p:anim calcmode="lin" valueType="num">
                                      <p:cBhvr>
                                        <p:cTn id="27" dur="900" decel="100000" fill="hold"/>
                                        <p:tgtEl>
                                          <p:spTgt spid="7">
                                            <p:txEl>
                                              <p:pRg st="10" end="10"/>
                                            </p:txEl>
                                          </p:spTgt>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7">
                                            <p:txEl>
                                              <p:pRg st="10" end="1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7467600" cy="579438"/>
          </a:xfrm>
        </p:spPr>
        <p:txBody>
          <a:bodyPr/>
          <a:lstStyle/>
          <a:p>
            <a:r>
              <a:rPr lang="en-US" dirty="0" smtClean="0"/>
              <a:t>Arthur Jason Vaught, III</a:t>
            </a:r>
            <a:endParaRPr lang="en-US" dirty="0"/>
          </a:p>
        </p:txBody>
      </p:sp>
      <p:sp>
        <p:nvSpPr>
          <p:cNvPr id="5" name="Content Placeholder 2"/>
          <p:cNvSpPr>
            <a:spLocks noGrp="1"/>
          </p:cNvSpPr>
          <p:nvPr>
            <p:ph sz="quarter" idx="1"/>
          </p:nvPr>
        </p:nvSpPr>
        <p:spPr>
          <a:xfrm>
            <a:off x="381000" y="762000"/>
            <a:ext cx="7467600" cy="2971800"/>
          </a:xfrm>
        </p:spPr>
        <p:txBody>
          <a:bodyPr>
            <a:normAutofit/>
          </a:bodyPr>
          <a:lstStyle/>
          <a:p>
            <a:r>
              <a:rPr lang="en-US" sz="2000" dirty="0" smtClean="0"/>
              <a:t>Birthplace</a:t>
            </a:r>
            <a:r>
              <a:rPr lang="en-US" sz="2000" dirty="0"/>
              <a:t>: Memphis, </a:t>
            </a:r>
            <a:r>
              <a:rPr lang="en-US" sz="2000" dirty="0" smtClean="0"/>
              <a:t>TN</a:t>
            </a:r>
          </a:p>
          <a:p>
            <a:r>
              <a:rPr lang="en-US" sz="2000" dirty="0" smtClean="0"/>
              <a:t>Hometown</a:t>
            </a:r>
            <a:r>
              <a:rPr lang="en-US" sz="2000" dirty="0"/>
              <a:t>: Memphis, </a:t>
            </a:r>
            <a:r>
              <a:rPr lang="en-US" sz="2000" dirty="0" smtClean="0"/>
              <a:t>TN</a:t>
            </a:r>
          </a:p>
          <a:p>
            <a:r>
              <a:rPr lang="en-US" sz="2000" dirty="0" smtClean="0"/>
              <a:t>Undergrad</a:t>
            </a:r>
            <a:r>
              <a:rPr lang="en-US" sz="2000" dirty="0"/>
              <a:t>: University of Missouri Kansas </a:t>
            </a:r>
            <a:r>
              <a:rPr lang="en-US" sz="2000" dirty="0" smtClean="0"/>
              <a:t>City</a:t>
            </a:r>
          </a:p>
          <a:p>
            <a:r>
              <a:rPr lang="en-US" sz="2000" dirty="0" err="1" smtClean="0"/>
              <a:t>Medschool</a:t>
            </a:r>
            <a:r>
              <a:rPr lang="en-US" sz="2000" dirty="0"/>
              <a:t>: University of Missouri Kansas City </a:t>
            </a:r>
            <a:endParaRPr lang="en-US" sz="2000" dirty="0" smtClean="0"/>
          </a:p>
          <a:p>
            <a:r>
              <a:rPr lang="en-US" sz="2000" dirty="0" smtClean="0"/>
              <a:t>“</a:t>
            </a:r>
            <a:r>
              <a:rPr lang="en-US" sz="2000" dirty="0"/>
              <a:t>Fun Fact”:  I can do a really good Michael Lindsay, MD impersonation</a:t>
            </a:r>
            <a:r>
              <a:rPr lang="en-US" sz="2000" dirty="0" smtClean="0"/>
              <a:t>.</a:t>
            </a:r>
          </a:p>
          <a:p>
            <a:r>
              <a:rPr lang="en-US" sz="2000" dirty="0" smtClean="0"/>
              <a:t>Future </a:t>
            </a:r>
            <a:r>
              <a:rPr lang="en-US" sz="2000" dirty="0"/>
              <a:t>Plans: Critical Care Fellowship at the University of </a:t>
            </a:r>
            <a:r>
              <a:rPr lang="en-US" sz="2000" dirty="0" smtClean="0"/>
              <a:t>Florida</a:t>
            </a:r>
            <a:endParaRPr lang="en-US" sz="2000" dirty="0" smtClean="0">
              <a:solidFill>
                <a:srgbClr val="002060"/>
              </a:solidFill>
            </a:endParaRPr>
          </a:p>
        </p:txBody>
      </p:sp>
      <p:pic>
        <p:nvPicPr>
          <p:cNvPr id="3" name="Picture 2" descr="jason and kam.jpg"/>
          <p:cNvPicPr>
            <a:picLocks noChangeAspect="1"/>
          </p:cNvPicPr>
          <p:nvPr/>
        </p:nvPicPr>
        <p:blipFill rotWithShape="1">
          <a:blip r:embed="rId2">
            <a:extLst>
              <a:ext uri="{28A0092B-C50C-407E-A947-70E740481C1C}">
                <a14:useLocalDpi xmlns:a14="http://schemas.microsoft.com/office/drawing/2010/main"/>
              </a:ext>
            </a:extLst>
          </a:blip>
          <a:srcRect l="18827" t="2777" r="22067" b="13426"/>
          <a:stretch/>
        </p:blipFill>
        <p:spPr>
          <a:xfrm>
            <a:off x="4953000" y="3657600"/>
            <a:ext cx="3124847" cy="2953512"/>
          </a:xfrm>
          <a:prstGeom prst="rect">
            <a:avLst/>
          </a:prstGeom>
        </p:spPr>
      </p:pic>
      <p:pic>
        <p:nvPicPr>
          <p:cNvPr id="4" name="Picture 3" descr="jason and family.jpg"/>
          <p:cNvPicPr>
            <a:picLocks noChangeAspect="1"/>
          </p:cNvPicPr>
          <p:nvPr/>
        </p:nvPicPr>
        <p:blipFill rotWithShape="1">
          <a:blip r:embed="rId3">
            <a:extLst>
              <a:ext uri="{28A0092B-C50C-407E-A947-70E740481C1C}">
                <a14:useLocalDpi xmlns:a14="http://schemas.microsoft.com/office/drawing/2010/main"/>
              </a:ext>
            </a:extLst>
          </a:blip>
          <a:srcRect t="6305" r="3275" b="20932"/>
          <a:stretch/>
        </p:blipFill>
        <p:spPr>
          <a:xfrm>
            <a:off x="152400" y="3810000"/>
            <a:ext cx="4572000" cy="253903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838200" y="1447800"/>
            <a:ext cx="7467600" cy="4873752"/>
          </a:xfrm>
        </p:spPr>
        <p:txBody>
          <a:bodyPr/>
          <a:lstStyle/>
          <a:p>
            <a:pPr>
              <a:buFont typeface="Wingdings" charset="2"/>
              <a:buChar char="u"/>
            </a:pPr>
            <a:r>
              <a:rPr lang="en-US" sz="3600" dirty="0" smtClean="0"/>
              <a:t> </a:t>
            </a:r>
            <a:r>
              <a:rPr lang="en-US" sz="2800" dirty="0" smtClean="0"/>
              <a:t>Reputation for sleeping around</a:t>
            </a:r>
          </a:p>
          <a:p>
            <a:pPr>
              <a:buFont typeface="Wingdings" charset="2"/>
              <a:buChar char="u"/>
            </a:pPr>
            <a:r>
              <a:rPr lang="en-US" sz="2800" dirty="0" smtClean="0"/>
              <a:t>  Metrosexual wardrobe… 	SWEATERS?</a:t>
            </a:r>
          </a:p>
          <a:p>
            <a:pPr>
              <a:buFont typeface="Wingdings" charset="2"/>
              <a:buChar char="u"/>
            </a:pPr>
            <a:r>
              <a:rPr lang="en-US" sz="2800" dirty="0" smtClean="0"/>
              <a:t>  Knowledge of class contraception</a:t>
            </a:r>
          </a:p>
          <a:p>
            <a:pPr>
              <a:buFont typeface="Wingdings" charset="2"/>
              <a:buChar char="u"/>
            </a:pPr>
            <a:r>
              <a:rPr lang="en-US" sz="2800" dirty="0" smtClean="0"/>
              <a:t>  Sagging scrub pants</a:t>
            </a:r>
          </a:p>
          <a:p>
            <a:pPr>
              <a:buFont typeface="Wingdings" charset="2"/>
              <a:buChar char="u"/>
            </a:pPr>
            <a:r>
              <a:rPr lang="en-US" sz="2800" dirty="0" smtClean="0"/>
              <a:t>  Male model</a:t>
            </a:r>
          </a:p>
          <a:p>
            <a:endParaRPr lang="en-US" dirty="0"/>
          </a:p>
        </p:txBody>
      </p:sp>
      <p:sp>
        <p:nvSpPr>
          <p:cNvPr id="6" name="Title 1"/>
          <p:cNvSpPr txBox="1">
            <a:spLocks/>
          </p:cNvSpPr>
          <p:nvPr/>
        </p:nvSpPr>
        <p:spPr>
          <a:xfrm>
            <a:off x="533400" y="228600"/>
            <a:ext cx="8229600" cy="655638"/>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n-US" smtClean="0"/>
              <a:t>Top things we’ve learned about </a:t>
            </a:r>
            <a:r>
              <a:rPr lang="en-US" b="1" smtClean="0"/>
              <a:t>Jason</a:t>
            </a:r>
            <a:r>
              <a:rPr lang="en-US" smtClean="0"/>
              <a:t>…</a:t>
            </a:r>
            <a:endParaRPr lang="en-US" dirty="0"/>
          </a:p>
        </p:txBody>
      </p:sp>
    </p:spTree>
    <p:extLst>
      <p:ext uri="{BB962C8B-B14F-4D97-AF65-F5344CB8AC3E}">
        <p14:creationId xmlns:p14="http://schemas.microsoft.com/office/powerpoint/2010/main" val="3259153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1000"/>
                                        <p:tgtEl>
                                          <p:spTgt spid="5">
                                            <p:txEl>
                                              <p:pRg st="1" end="1"/>
                                            </p:txEl>
                                          </p:spTgt>
                                        </p:tgtEl>
                                      </p:cBhvr>
                                    </p:animEffect>
                                    <p:anim calcmode="lin" valueType="num">
                                      <p:cBhvr>
                                        <p:cTn id="16"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5">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fade">
                                      <p:cBhvr>
                                        <p:cTn id="23" dur="1000"/>
                                        <p:tgtEl>
                                          <p:spTgt spid="5">
                                            <p:txEl>
                                              <p:pRg st="2" end="2"/>
                                            </p:txEl>
                                          </p:spTgt>
                                        </p:tgtEl>
                                      </p:cBhvr>
                                    </p:animEffect>
                                    <p:anim calcmode="lin" valueType="num">
                                      <p:cBhvr>
                                        <p:cTn id="24"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5">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5">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Effect transition="in" filter="fade">
                                      <p:cBhvr>
                                        <p:cTn id="31" dur="1000"/>
                                        <p:tgtEl>
                                          <p:spTgt spid="5">
                                            <p:txEl>
                                              <p:pRg st="3" end="3"/>
                                            </p:txEl>
                                          </p:spTgt>
                                        </p:tgtEl>
                                      </p:cBhvr>
                                    </p:animEffect>
                                    <p:anim calcmode="lin" valueType="num">
                                      <p:cBhvr>
                                        <p:cTn id="32"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5">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5">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animEffect transition="in" filter="fade">
                                      <p:cBhvr>
                                        <p:cTn id="39" dur="1000"/>
                                        <p:tgtEl>
                                          <p:spTgt spid="5">
                                            <p:txEl>
                                              <p:pRg st="4" end="4"/>
                                            </p:txEl>
                                          </p:spTgt>
                                        </p:tgtEl>
                                      </p:cBhvr>
                                    </p:animEffect>
                                    <p:anim calcmode="lin" valueType="num">
                                      <p:cBhvr>
                                        <p:cTn id="40"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5">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5">
                                            <p:txEl>
                                              <p:pRg st="4" end="4"/>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534400" cy="655638"/>
          </a:xfrm>
        </p:spPr>
        <p:txBody>
          <a:bodyPr/>
          <a:lstStyle/>
          <a:p>
            <a:r>
              <a:rPr lang="en-US" dirty="0" smtClean="0"/>
              <a:t>Top things we’ve learned about </a:t>
            </a:r>
            <a:r>
              <a:rPr lang="en-US" b="1" dirty="0" smtClean="0"/>
              <a:t>Jason</a:t>
            </a:r>
            <a:r>
              <a:rPr lang="en-US" dirty="0" smtClean="0"/>
              <a:t>…</a:t>
            </a:r>
            <a:endParaRPr lang="en-US" dirty="0"/>
          </a:p>
        </p:txBody>
      </p:sp>
      <p:pic>
        <p:nvPicPr>
          <p:cNvPr id="4" name="Picture 3" descr="jason 1.jpg"/>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2286000" y="1066800"/>
            <a:ext cx="4087038" cy="54864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382000" cy="655638"/>
          </a:xfrm>
        </p:spPr>
        <p:txBody>
          <a:bodyPr/>
          <a:lstStyle/>
          <a:p>
            <a:r>
              <a:rPr lang="en-US" dirty="0" smtClean="0"/>
              <a:t>Top things we’ve learned about </a:t>
            </a:r>
            <a:r>
              <a:rPr lang="en-US" b="1" dirty="0" smtClean="0"/>
              <a:t>Jason</a:t>
            </a:r>
            <a:r>
              <a:rPr lang="en-US" dirty="0" smtClean="0"/>
              <a:t>…</a:t>
            </a:r>
            <a:endParaRPr lang="en-US" dirty="0"/>
          </a:p>
        </p:txBody>
      </p:sp>
      <p:pic>
        <p:nvPicPr>
          <p:cNvPr id="4" name="Picture 3" descr="jason 3.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09800" y="1143000"/>
            <a:ext cx="3866098" cy="5486400"/>
          </a:xfrm>
          <a:prstGeom prst="rect">
            <a:avLst/>
          </a:prstGeom>
        </p:spPr>
      </p:pic>
    </p:spTree>
    <p:extLst>
      <p:ext uri="{BB962C8B-B14F-4D97-AF65-F5344CB8AC3E}">
        <p14:creationId xmlns:p14="http://schemas.microsoft.com/office/powerpoint/2010/main" val="149320499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Queen Among Women</a:t>
            </a:r>
            <a:endParaRPr lang="en-US" dirty="0"/>
          </a:p>
        </p:txBody>
      </p:sp>
      <p:pic>
        <p:nvPicPr>
          <p:cNvPr id="4" name="Content Placeholder 3" descr="rebecca1.bmp"/>
          <p:cNvPicPr>
            <a:picLocks noGrp="1" noChangeAspect="1"/>
          </p:cNvPicPr>
          <p:nvPr>
            <p:ph idx="1"/>
          </p:nvPr>
        </p:nvPicPr>
        <p:blipFill>
          <a:blip r:embed="rId2" cstate="print"/>
          <a:stretch>
            <a:fillRect/>
          </a:stretch>
        </p:blipFill>
        <p:spPr>
          <a:xfrm>
            <a:off x="3429000" y="1581437"/>
            <a:ext cx="1933575" cy="5276563"/>
          </a:xfrm>
        </p:spPr>
      </p:pic>
      <p:sp>
        <p:nvSpPr>
          <p:cNvPr id="6" name="Content Placeholder 5"/>
          <p:cNvSpPr>
            <a:spLocks noGrp="1"/>
          </p:cNvSpPr>
          <p:nvPr>
            <p:ph type="body" sz="half" idx="4294967295"/>
          </p:nvPr>
        </p:nvSpPr>
        <p:spPr>
          <a:xfrm>
            <a:off x="0" y="1435100"/>
            <a:ext cx="3008313" cy="4691063"/>
          </a:xfrm>
        </p:spPr>
        <p:txBody>
          <a:bodyPr/>
          <a:lstStyle/>
          <a:p>
            <a:pPr>
              <a:buNone/>
            </a:pPr>
            <a:endParaRPr lang="en-US" dirty="0"/>
          </a:p>
          <a:p>
            <a:pPr>
              <a:buNone/>
            </a:pPr>
            <a:endParaRPr lang="en-US" dirty="0" smtClean="0"/>
          </a:p>
          <a:p>
            <a:pPr>
              <a:buNone/>
            </a:pPr>
            <a:endParaRPr lang="en-US" dirty="0"/>
          </a:p>
          <a:p>
            <a:pPr algn="ctr">
              <a:buNone/>
            </a:pPr>
            <a:r>
              <a:rPr lang="en-US" dirty="0" smtClean="0"/>
              <a:t>    </a:t>
            </a:r>
            <a:endParaRPr lang="en-US" dirty="0"/>
          </a:p>
        </p:txBody>
      </p:sp>
    </p:spTree>
    <p:extLst>
      <p:ext uri="{BB962C8B-B14F-4D97-AF65-F5344CB8AC3E}">
        <p14:creationId xmlns:p14="http://schemas.microsoft.com/office/powerpoint/2010/main" val="417404064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655638"/>
          </a:xfrm>
        </p:spPr>
        <p:txBody>
          <a:bodyPr/>
          <a:lstStyle/>
          <a:p>
            <a:r>
              <a:rPr lang="en-US" dirty="0" smtClean="0"/>
              <a:t>Top things we’ve learned about </a:t>
            </a:r>
            <a:r>
              <a:rPr lang="en-US" b="1" dirty="0" smtClean="0"/>
              <a:t>Jason</a:t>
            </a:r>
            <a:r>
              <a:rPr lang="en-US" dirty="0" smtClean="0"/>
              <a:t>…</a:t>
            </a:r>
            <a:endParaRPr lang="en-US" dirty="0"/>
          </a:p>
        </p:txBody>
      </p:sp>
      <p:pic>
        <p:nvPicPr>
          <p:cNvPr id="4" name="Picture 3" descr="jason 2.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362200" y="914400"/>
            <a:ext cx="3792945" cy="5486400"/>
          </a:xfrm>
          <a:prstGeom prst="rect">
            <a:avLst/>
          </a:prstGeom>
          <a:noFill/>
          <a:ln>
            <a:noFill/>
          </a:ln>
        </p:spPr>
      </p:pic>
    </p:spTree>
    <p:extLst>
      <p:ext uri="{BB962C8B-B14F-4D97-AF65-F5344CB8AC3E}">
        <p14:creationId xmlns:p14="http://schemas.microsoft.com/office/powerpoint/2010/main" val="1493204990"/>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Font typeface="Wingdings" charset="2"/>
              <a:buChar char="u"/>
            </a:pPr>
            <a:r>
              <a:rPr lang="en-US" dirty="0" smtClean="0"/>
              <a:t>  Reputation for sleeping around</a:t>
            </a:r>
          </a:p>
          <a:p>
            <a:pPr>
              <a:buFont typeface="Wingdings" charset="2"/>
              <a:buChar char="u"/>
            </a:pPr>
            <a:r>
              <a:rPr lang="en-US" dirty="0" smtClean="0"/>
              <a:t>  </a:t>
            </a:r>
            <a:r>
              <a:rPr lang="en-US" dirty="0" err="1" smtClean="0"/>
              <a:t>Metrosexual</a:t>
            </a:r>
            <a:r>
              <a:rPr lang="en-US" dirty="0" smtClean="0"/>
              <a:t> wardrobe…SWEATERS?</a:t>
            </a:r>
          </a:p>
          <a:p>
            <a:pPr>
              <a:buFont typeface="Wingdings" charset="2"/>
              <a:buChar char="u"/>
            </a:pPr>
            <a:r>
              <a:rPr lang="en-US" dirty="0" smtClean="0"/>
              <a:t>  Knowledge of class contraception</a:t>
            </a:r>
          </a:p>
          <a:p>
            <a:pPr>
              <a:buFont typeface="Wingdings" charset="2"/>
              <a:buChar char="u"/>
            </a:pPr>
            <a:r>
              <a:rPr lang="en-US" dirty="0" smtClean="0"/>
              <a:t>  Sagging scrub pants</a:t>
            </a:r>
          </a:p>
          <a:p>
            <a:pPr>
              <a:buFont typeface="Wingdings" charset="2"/>
              <a:buChar char="u"/>
            </a:pPr>
            <a:r>
              <a:rPr lang="en-US" dirty="0" smtClean="0"/>
              <a:t>  Male model</a:t>
            </a:r>
          </a:p>
          <a:p>
            <a:pPr>
              <a:buFont typeface="Wingdings" charset="2"/>
              <a:buChar char="u"/>
            </a:pPr>
            <a:r>
              <a:rPr lang="en-US" dirty="0" smtClean="0"/>
              <a:t>  Long list of potential careers</a:t>
            </a:r>
          </a:p>
          <a:p>
            <a:pPr>
              <a:buFont typeface="Wingdings" charset="2"/>
              <a:buChar char="u"/>
            </a:pPr>
            <a:r>
              <a:rPr lang="en-US" dirty="0" smtClean="0"/>
              <a:t>  Never a dull moment</a:t>
            </a:r>
          </a:p>
          <a:p>
            <a:pPr>
              <a:buFont typeface="Wingdings" charset="2"/>
              <a:buChar char="u"/>
            </a:pPr>
            <a:r>
              <a:rPr lang="en-US" dirty="0" smtClean="0"/>
              <a:t>  Maturing into a fine young physician!</a:t>
            </a:r>
          </a:p>
          <a:p>
            <a:endParaRPr lang="en-US" dirty="0"/>
          </a:p>
        </p:txBody>
      </p:sp>
      <p:sp>
        <p:nvSpPr>
          <p:cNvPr id="5" name="Title 1"/>
          <p:cNvSpPr>
            <a:spLocks noGrp="1"/>
          </p:cNvSpPr>
          <p:nvPr>
            <p:ph type="title"/>
          </p:nvPr>
        </p:nvSpPr>
        <p:spPr>
          <a:xfrm>
            <a:off x="304800" y="381000"/>
            <a:ext cx="8229600" cy="655638"/>
          </a:xfrm>
        </p:spPr>
        <p:txBody>
          <a:bodyPr/>
          <a:lstStyle/>
          <a:p>
            <a:r>
              <a:rPr lang="en-US" dirty="0" smtClean="0"/>
              <a:t>Top things we’ve learned about </a:t>
            </a:r>
            <a:r>
              <a:rPr lang="en-US" b="1" dirty="0" smtClean="0"/>
              <a:t>Jason</a:t>
            </a:r>
            <a:r>
              <a:rPr lang="en-US" dirty="0" smtClean="0"/>
              <a:t>…</a:t>
            </a:r>
            <a:endParaRPr lang="en-US" dirty="0"/>
          </a:p>
        </p:txBody>
      </p:sp>
    </p:spTree>
    <p:extLst>
      <p:ext uri="{BB962C8B-B14F-4D97-AF65-F5344CB8AC3E}">
        <p14:creationId xmlns:p14="http://schemas.microsoft.com/office/powerpoint/2010/main" val="2538118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1447800"/>
            <a:ext cx="5638800" cy="2057400"/>
          </a:xfrm>
        </p:spPr>
        <p:txBody>
          <a:bodyPr>
            <a:normAutofit/>
          </a:bodyPr>
          <a:lstStyle/>
          <a:p>
            <a:pPr algn="ctr"/>
            <a:r>
              <a:rPr lang="en-US" sz="3600" dirty="0" smtClean="0"/>
              <a:t>A Few Insights From The </a:t>
            </a:r>
            <a:r>
              <a:rPr lang="en-US" sz="3600" dirty="0" err="1" smtClean="0"/>
              <a:t>Pgy</a:t>
            </a:r>
            <a:r>
              <a:rPr lang="en-US" sz="3600" dirty="0" smtClean="0"/>
              <a:t> 1-3’s . . . </a:t>
            </a:r>
            <a:endParaRPr lang="en-US" sz="3600" dirty="0"/>
          </a:p>
        </p:txBody>
      </p:sp>
    </p:spTree>
    <p:extLst>
      <p:ext uri="{BB962C8B-B14F-4D97-AF65-F5344CB8AC3E}">
        <p14:creationId xmlns:p14="http://schemas.microsoft.com/office/powerpoint/2010/main" val="2317165836"/>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8077200" cy="655638"/>
          </a:xfrm>
        </p:spPr>
        <p:txBody>
          <a:bodyPr>
            <a:noAutofit/>
          </a:bodyPr>
          <a:lstStyle/>
          <a:p>
            <a:pPr fontAlgn="auto">
              <a:spcAft>
                <a:spcPts val="0"/>
              </a:spcAft>
              <a:defRPr/>
            </a:pPr>
            <a:r>
              <a:rPr lang="en-US" sz="3200" dirty="0" smtClean="0"/>
              <a:t>Superlatives as voted by the PGY1-3’s</a:t>
            </a:r>
            <a:endParaRPr lang="en-US" sz="3200" dirty="0"/>
          </a:p>
        </p:txBody>
      </p:sp>
      <p:sp>
        <p:nvSpPr>
          <p:cNvPr id="3" name="Content Placeholder 2"/>
          <p:cNvSpPr>
            <a:spLocks noGrp="1"/>
          </p:cNvSpPr>
          <p:nvPr>
            <p:ph sz="quarter" idx="1"/>
          </p:nvPr>
        </p:nvSpPr>
        <p:spPr>
          <a:xfrm>
            <a:off x="457200" y="1371600"/>
            <a:ext cx="8153400" cy="5102225"/>
          </a:xfrm>
        </p:spPr>
        <p:txBody>
          <a:bodyPr/>
          <a:lstStyle/>
          <a:p>
            <a:pPr>
              <a:buFont typeface="Wingdings" pitchFamily="2" charset="2"/>
              <a:buNone/>
            </a:pPr>
            <a:r>
              <a:rPr lang="en-US" smtClean="0"/>
              <a:t>Most likely to sleep through a robotic case…</a:t>
            </a:r>
          </a:p>
          <a:p>
            <a:r>
              <a:rPr lang="en-US" smtClean="0"/>
              <a:t>Kisha Eaton</a:t>
            </a:r>
          </a:p>
          <a:p>
            <a:pPr>
              <a:buFont typeface="Wingdings" pitchFamily="2" charset="2"/>
              <a:buNone/>
            </a:pPr>
            <a:endParaRPr lang="en-US" smtClean="0"/>
          </a:p>
          <a:p>
            <a:pPr>
              <a:buFont typeface="Wingdings" pitchFamily="2" charset="2"/>
              <a:buNone/>
            </a:pPr>
            <a:r>
              <a:rPr lang="en-US" smtClean="0"/>
              <a:t>Most likely to be M.I.A.</a:t>
            </a:r>
          </a:p>
          <a:p>
            <a:r>
              <a:rPr lang="en-US" smtClean="0"/>
              <a:t>Albert Asante</a:t>
            </a:r>
          </a:p>
          <a:p>
            <a:pPr>
              <a:buFont typeface="Wingdings" pitchFamily="2" charset="2"/>
              <a:buNone/>
            </a:pPr>
            <a:endParaRPr lang="en-US" smtClean="0"/>
          </a:p>
          <a:p>
            <a:pPr>
              <a:buFont typeface="Wingdings" pitchFamily="2" charset="2"/>
              <a:buNone/>
            </a:pPr>
            <a:r>
              <a:rPr lang="en-US" smtClean="0"/>
              <a:t>Most likely to call a c-section</a:t>
            </a:r>
          </a:p>
          <a:p>
            <a:r>
              <a:rPr lang="en-US" smtClean="0"/>
              <a:t>Betsy Collins</a:t>
            </a:r>
          </a:p>
          <a:p>
            <a:pPr>
              <a:buFont typeface="Wingdings" pitchFamily="2" charset="2"/>
              <a:buNone/>
            </a:pPr>
            <a:endParaRPr lang="en-US" smtClean="0"/>
          </a:p>
          <a:p>
            <a:pPr>
              <a:buFont typeface="Wingdings" pitchFamily="2" charset="2"/>
              <a:buNone/>
            </a:pPr>
            <a:r>
              <a:rPr lang="en-US" smtClean="0"/>
              <a:t>Least likely to call a c-section</a:t>
            </a:r>
          </a:p>
          <a:p>
            <a:r>
              <a:rPr lang="en-US" smtClean="0"/>
              <a:t>Dana Smith</a:t>
            </a:r>
          </a:p>
        </p:txBody>
      </p:sp>
    </p:spTree>
    <p:extLst>
      <p:ext uri="{BB962C8B-B14F-4D97-AF65-F5344CB8AC3E}">
        <p14:creationId xmlns:p14="http://schemas.microsoft.com/office/powerpoint/2010/main" val="803488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 calcmode="lin" valueType="num">
                                      <p:cBhvr additive="base">
                                        <p:cTn id="4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anim calcmode="lin" valueType="num">
                                      <p:cBhvr additive="base">
                                        <p:cTn id="4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63563"/>
            <a:ext cx="8077200" cy="655637"/>
          </a:xfrm>
        </p:spPr>
        <p:txBody>
          <a:bodyPr>
            <a:noAutofit/>
          </a:bodyPr>
          <a:lstStyle/>
          <a:p>
            <a:pPr fontAlgn="auto">
              <a:spcAft>
                <a:spcPts val="0"/>
              </a:spcAft>
              <a:defRPr/>
            </a:pPr>
            <a:r>
              <a:rPr lang="en-US" sz="3200" dirty="0" smtClean="0"/>
              <a:t>Superlatives as voted by the PGY1-3’s</a:t>
            </a:r>
            <a:endParaRPr lang="en-US" sz="3200" dirty="0"/>
          </a:p>
        </p:txBody>
      </p:sp>
      <p:sp>
        <p:nvSpPr>
          <p:cNvPr id="3" name="Content Placeholder 2"/>
          <p:cNvSpPr>
            <a:spLocks noGrp="1"/>
          </p:cNvSpPr>
          <p:nvPr>
            <p:ph sz="quarter" idx="1"/>
          </p:nvPr>
        </p:nvSpPr>
        <p:spPr>
          <a:xfrm>
            <a:off x="457200" y="1371600"/>
            <a:ext cx="8458200" cy="5102225"/>
          </a:xfrm>
        </p:spPr>
        <p:txBody>
          <a:bodyPr/>
          <a:lstStyle/>
          <a:p>
            <a:pPr>
              <a:buFont typeface="Wingdings" pitchFamily="2" charset="2"/>
              <a:buNone/>
            </a:pPr>
            <a:r>
              <a:rPr lang="en-US" smtClean="0"/>
              <a:t>Most likely to wrestle the anesthesiologist to the ground ... </a:t>
            </a:r>
          </a:p>
          <a:p>
            <a:r>
              <a:rPr lang="en-US" smtClean="0"/>
              <a:t>Rebecca Williams</a:t>
            </a:r>
          </a:p>
          <a:p>
            <a:pPr marL="742950" lvl="1" indent="-285750"/>
            <a:r>
              <a:rPr lang="en-US" smtClean="0"/>
              <a:t>Runner-up: Betsy Collins</a:t>
            </a:r>
          </a:p>
          <a:p>
            <a:pPr>
              <a:buFont typeface="Wingdings" pitchFamily="2" charset="2"/>
              <a:buNone/>
            </a:pPr>
            <a:endParaRPr lang="en-US" sz="800" smtClean="0"/>
          </a:p>
          <a:p>
            <a:pPr>
              <a:buFont typeface="Wingdings" pitchFamily="2" charset="2"/>
              <a:buNone/>
            </a:pPr>
            <a:r>
              <a:rPr lang="en-US" smtClean="0"/>
              <a:t>Most likely to wrestle the neonatologist to the ground...</a:t>
            </a:r>
          </a:p>
          <a:p>
            <a:r>
              <a:rPr lang="en-US" smtClean="0"/>
              <a:t>Jason Vaught</a:t>
            </a:r>
          </a:p>
          <a:p>
            <a:pPr marL="742950" lvl="1" indent="-285750"/>
            <a:r>
              <a:rPr lang="en-US" smtClean="0"/>
              <a:t>Runner-ups: Katie and Betsy</a:t>
            </a:r>
          </a:p>
          <a:p>
            <a:pPr>
              <a:buFont typeface="Wingdings" pitchFamily="2" charset="2"/>
              <a:buNone/>
            </a:pPr>
            <a:endParaRPr lang="en-US" sz="800" smtClean="0"/>
          </a:p>
          <a:p>
            <a:pPr>
              <a:buFont typeface="Wingdings" pitchFamily="2" charset="2"/>
              <a:buNone/>
            </a:pPr>
            <a:r>
              <a:rPr lang="en-US" smtClean="0"/>
              <a:t>Most likely to make a grand entrance after sign-out has begun...</a:t>
            </a:r>
          </a:p>
          <a:p>
            <a:r>
              <a:rPr lang="en-US" smtClean="0"/>
              <a:t>Albert Asante</a:t>
            </a:r>
          </a:p>
          <a:p>
            <a:pPr marL="742950" lvl="1" indent="-285750"/>
            <a:r>
              <a:rPr lang="en-US" smtClean="0"/>
              <a:t>Runner-up: Jason Vaught</a:t>
            </a:r>
          </a:p>
          <a:p>
            <a:pPr>
              <a:buFont typeface="Wingdings" pitchFamily="2" charset="2"/>
              <a:buNone/>
            </a:pPr>
            <a:endParaRPr lang="en-US" smtClean="0"/>
          </a:p>
        </p:txBody>
      </p:sp>
    </p:spTree>
    <p:extLst>
      <p:ext uri="{BB962C8B-B14F-4D97-AF65-F5344CB8AC3E}">
        <p14:creationId xmlns:p14="http://schemas.microsoft.com/office/powerpoint/2010/main" val="31531518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 calcmode="lin" valueType="num">
                                      <p:cBhvr additive="base">
                                        <p:cTn id="4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10" end="10"/>
                                            </p:txEl>
                                          </p:spTgt>
                                        </p:tgtEl>
                                        <p:attrNameLst>
                                          <p:attrName>style.visibility</p:attrName>
                                        </p:attrNameLst>
                                      </p:cBhvr>
                                      <p:to>
                                        <p:strVal val="visible"/>
                                      </p:to>
                                    </p:set>
                                    <p:anim calcmode="lin" valueType="num">
                                      <p:cBhvr additive="base">
                                        <p:cTn id="5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8600" y="563563"/>
            <a:ext cx="8077200" cy="655637"/>
          </a:xfrm>
        </p:spPr>
        <p:txBody>
          <a:bodyPr>
            <a:noAutofit/>
          </a:bodyPr>
          <a:lstStyle/>
          <a:p>
            <a:pPr fontAlgn="auto">
              <a:spcAft>
                <a:spcPts val="0"/>
              </a:spcAft>
              <a:defRPr/>
            </a:pPr>
            <a:r>
              <a:rPr lang="en-US" sz="3200" dirty="0" smtClean="0"/>
              <a:t>Superlatives as voted by the PGY1-3’s</a:t>
            </a:r>
            <a:endParaRPr lang="en-US" sz="3200" dirty="0"/>
          </a:p>
        </p:txBody>
      </p:sp>
      <p:sp>
        <p:nvSpPr>
          <p:cNvPr id="3" name="Content Placeholder 2"/>
          <p:cNvSpPr>
            <a:spLocks noGrp="1"/>
          </p:cNvSpPr>
          <p:nvPr>
            <p:ph sz="quarter" idx="4294967295"/>
          </p:nvPr>
        </p:nvSpPr>
        <p:spPr>
          <a:xfrm>
            <a:off x="457200" y="1371600"/>
            <a:ext cx="8153400" cy="5102225"/>
          </a:xfrm>
        </p:spPr>
        <p:txBody>
          <a:bodyPr/>
          <a:lstStyle/>
          <a:p>
            <a:pPr>
              <a:buFont typeface="Wingdings" pitchFamily="2" charset="2"/>
              <a:buNone/>
            </a:pPr>
            <a:r>
              <a:rPr lang="en-US" smtClean="0"/>
              <a:t>Most likely to “debate” patient care with an attending...  </a:t>
            </a:r>
          </a:p>
          <a:p>
            <a:r>
              <a:rPr lang="en-US" smtClean="0"/>
              <a:t>Katie, Betsy, Shontell, Jason</a:t>
            </a:r>
          </a:p>
          <a:p>
            <a:pPr>
              <a:buFont typeface="Wingdings" pitchFamily="2" charset="2"/>
              <a:buNone/>
            </a:pPr>
            <a:endParaRPr lang="en-US" sz="1800" smtClean="0"/>
          </a:p>
          <a:p>
            <a:pPr>
              <a:buFont typeface="Wingdings" pitchFamily="2" charset="2"/>
              <a:buNone/>
            </a:pPr>
            <a:r>
              <a:rPr lang="en-US" smtClean="0"/>
              <a:t>Most likely to be talking, texting, and driving simultaneously... </a:t>
            </a:r>
          </a:p>
          <a:p>
            <a:r>
              <a:rPr lang="en-US" smtClean="0"/>
              <a:t>Rebecca Williams</a:t>
            </a:r>
          </a:p>
          <a:p>
            <a:pPr marL="742950" lvl="1" indent="-285750"/>
            <a:r>
              <a:rPr lang="en-US" smtClean="0"/>
              <a:t>Runner-up: Jenn Kawwass</a:t>
            </a:r>
          </a:p>
          <a:p>
            <a:pPr>
              <a:buFont typeface="Wingdings" pitchFamily="2" charset="2"/>
              <a:buNone/>
            </a:pPr>
            <a:endParaRPr lang="en-US" sz="1800" smtClean="0"/>
          </a:p>
          <a:p>
            <a:pPr>
              <a:buFont typeface="Wingdings" pitchFamily="2" charset="2"/>
              <a:buNone/>
            </a:pPr>
            <a:r>
              <a:rPr lang="en-US" smtClean="0"/>
              <a:t>Most likely to prolong sign-out by 30 minutes... </a:t>
            </a:r>
          </a:p>
          <a:p>
            <a:r>
              <a:rPr lang="en-US" smtClean="0"/>
              <a:t>Shontell &amp; Jason</a:t>
            </a:r>
          </a:p>
          <a:p>
            <a:pPr>
              <a:buFont typeface="Wingdings" pitchFamily="2" charset="2"/>
              <a:buNone/>
            </a:pPr>
            <a:endParaRPr lang="en-US" smtClean="0"/>
          </a:p>
        </p:txBody>
      </p:sp>
    </p:spTree>
    <p:extLst>
      <p:ext uri="{BB962C8B-B14F-4D97-AF65-F5344CB8AC3E}">
        <p14:creationId xmlns:p14="http://schemas.microsoft.com/office/powerpoint/2010/main" val="25000937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8600" y="563563"/>
            <a:ext cx="8077200" cy="655637"/>
          </a:xfrm>
        </p:spPr>
        <p:txBody>
          <a:bodyPr>
            <a:noAutofit/>
          </a:bodyPr>
          <a:lstStyle/>
          <a:p>
            <a:pPr fontAlgn="auto">
              <a:spcAft>
                <a:spcPts val="0"/>
              </a:spcAft>
              <a:defRPr/>
            </a:pPr>
            <a:r>
              <a:rPr lang="en-US" sz="3200" dirty="0" smtClean="0"/>
              <a:t>Superlatives as voted by the PGY1-3’s</a:t>
            </a:r>
            <a:endParaRPr lang="en-US" sz="3200" dirty="0"/>
          </a:p>
        </p:txBody>
      </p:sp>
      <p:sp>
        <p:nvSpPr>
          <p:cNvPr id="3" name="Content Placeholder 2"/>
          <p:cNvSpPr>
            <a:spLocks noGrp="1"/>
          </p:cNvSpPr>
          <p:nvPr>
            <p:ph sz="quarter" idx="4294967295"/>
          </p:nvPr>
        </p:nvSpPr>
        <p:spPr>
          <a:xfrm>
            <a:off x="457200" y="1371600"/>
            <a:ext cx="8153400" cy="5102225"/>
          </a:xfrm>
        </p:spPr>
        <p:txBody>
          <a:bodyPr>
            <a:normAutofit lnSpcReduction="10000"/>
          </a:bodyPr>
          <a:lstStyle/>
          <a:p>
            <a:pPr>
              <a:buFont typeface="Wingdings" pitchFamily="2" charset="2"/>
              <a:buNone/>
            </a:pPr>
            <a:r>
              <a:rPr lang="en-US" smtClean="0"/>
              <a:t>Most likely to be heard on 4J while on 4L...</a:t>
            </a:r>
          </a:p>
          <a:p>
            <a:r>
              <a:rPr lang="en-US" smtClean="0"/>
              <a:t>Rebecca Williams </a:t>
            </a:r>
          </a:p>
          <a:p>
            <a:pPr>
              <a:buFont typeface="Wingdings" pitchFamily="2" charset="2"/>
              <a:buNone/>
            </a:pPr>
            <a:endParaRPr lang="en-US" sz="800" smtClean="0"/>
          </a:p>
          <a:p>
            <a:pPr>
              <a:buFont typeface="Wingdings" pitchFamily="2" charset="2"/>
              <a:buNone/>
            </a:pPr>
            <a:r>
              <a:rPr lang="en-US" smtClean="0"/>
              <a:t>Most likely to have a surgical instrument named after her/him... </a:t>
            </a:r>
          </a:p>
          <a:p>
            <a:r>
              <a:rPr lang="en-US" smtClean="0"/>
              <a:t>Albert Asante</a:t>
            </a:r>
          </a:p>
          <a:p>
            <a:pPr>
              <a:buFont typeface="Wingdings" pitchFamily="2" charset="2"/>
              <a:buNone/>
            </a:pPr>
            <a:endParaRPr lang="en-US" sz="800" smtClean="0"/>
          </a:p>
          <a:p>
            <a:pPr>
              <a:buFont typeface="Wingdings" pitchFamily="2" charset="2"/>
              <a:buNone/>
            </a:pPr>
            <a:r>
              <a:rPr lang="en-US" smtClean="0"/>
              <a:t>Despite noise and wucc patients, most likely to be able to take a long nap on the 4</a:t>
            </a:r>
            <a:r>
              <a:rPr lang="en-US" baseline="30000" smtClean="0"/>
              <a:t>th</a:t>
            </a:r>
            <a:r>
              <a:rPr lang="en-US" smtClean="0"/>
              <a:t> year couch...</a:t>
            </a:r>
          </a:p>
          <a:p>
            <a:r>
              <a:rPr lang="en-US" smtClean="0"/>
              <a:t>Kisha, Jason, Jenn</a:t>
            </a:r>
          </a:p>
          <a:p>
            <a:pPr>
              <a:buFont typeface="Wingdings" pitchFamily="2" charset="2"/>
              <a:buNone/>
            </a:pPr>
            <a:endParaRPr lang="en-US" sz="800" smtClean="0"/>
          </a:p>
          <a:p>
            <a:pPr>
              <a:buFont typeface="Wingdings" pitchFamily="2" charset="2"/>
              <a:buNone/>
            </a:pPr>
            <a:r>
              <a:rPr lang="en-US" smtClean="0"/>
              <a:t>Most able to pull off the fashionable “low-riding” scrubs...</a:t>
            </a:r>
          </a:p>
          <a:p>
            <a:r>
              <a:rPr lang="en-US" smtClean="0"/>
              <a:t>Jason Vaught</a:t>
            </a:r>
          </a:p>
        </p:txBody>
      </p:sp>
    </p:spTree>
    <p:extLst>
      <p:ext uri="{BB962C8B-B14F-4D97-AF65-F5344CB8AC3E}">
        <p14:creationId xmlns:p14="http://schemas.microsoft.com/office/powerpoint/2010/main" val="13401910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 calcmode="lin" valueType="num">
                                      <p:cBhvr additive="base">
                                        <p:cTn id="4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anim calcmode="lin" valueType="num">
                                      <p:cBhvr additive="base">
                                        <p:cTn id="4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8600" y="563563"/>
            <a:ext cx="8077200" cy="655637"/>
          </a:xfrm>
        </p:spPr>
        <p:txBody>
          <a:bodyPr>
            <a:noAutofit/>
          </a:bodyPr>
          <a:lstStyle/>
          <a:p>
            <a:pPr fontAlgn="auto">
              <a:spcAft>
                <a:spcPts val="0"/>
              </a:spcAft>
              <a:defRPr/>
            </a:pPr>
            <a:r>
              <a:rPr lang="en-US" sz="3200" dirty="0" smtClean="0"/>
              <a:t>Superlatives as voted by the PGY1-3’s</a:t>
            </a:r>
            <a:endParaRPr lang="en-US" sz="3200" dirty="0"/>
          </a:p>
        </p:txBody>
      </p:sp>
      <p:sp>
        <p:nvSpPr>
          <p:cNvPr id="3" name="Content Placeholder 2"/>
          <p:cNvSpPr>
            <a:spLocks noGrp="1"/>
          </p:cNvSpPr>
          <p:nvPr>
            <p:ph sz="quarter" idx="4294967295"/>
          </p:nvPr>
        </p:nvSpPr>
        <p:spPr>
          <a:xfrm>
            <a:off x="457200" y="1371600"/>
            <a:ext cx="8153400" cy="5102225"/>
          </a:xfrm>
        </p:spPr>
        <p:txBody>
          <a:bodyPr/>
          <a:lstStyle/>
          <a:p>
            <a:pPr>
              <a:buFont typeface="Wingdings" pitchFamily="2" charset="2"/>
              <a:buNone/>
            </a:pPr>
            <a:r>
              <a:rPr lang="en-US" smtClean="0"/>
              <a:t>Most likely to be found reading people magazine or US weekly instead of TeLinde’s...</a:t>
            </a:r>
          </a:p>
          <a:p>
            <a:r>
              <a:rPr lang="en-US" smtClean="0"/>
              <a:t>Kisha Eaton</a:t>
            </a:r>
          </a:p>
          <a:p>
            <a:pPr marL="742950" lvl="1" indent="-285750"/>
            <a:r>
              <a:rPr lang="en-US" smtClean="0"/>
              <a:t>Runner-ups: Jenn and Rebecca</a:t>
            </a:r>
          </a:p>
          <a:p>
            <a:pPr>
              <a:buFont typeface="Wingdings" pitchFamily="2" charset="2"/>
              <a:buNone/>
            </a:pPr>
            <a:endParaRPr lang="en-US" sz="800" smtClean="0"/>
          </a:p>
          <a:p>
            <a:pPr>
              <a:buFont typeface="Wingdings" pitchFamily="2" charset="2"/>
              <a:buNone/>
            </a:pPr>
            <a:r>
              <a:rPr lang="en-US" smtClean="0"/>
              <a:t>Most likely to go on a date in scrubs...</a:t>
            </a:r>
          </a:p>
          <a:p>
            <a:r>
              <a:rPr lang="en-US" smtClean="0"/>
              <a:t>Jason Vaught</a:t>
            </a:r>
          </a:p>
          <a:p>
            <a:pPr marL="742950" lvl="1" indent="-285750"/>
            <a:r>
              <a:rPr lang="en-US" smtClean="0"/>
              <a:t>Runner-up: Albert</a:t>
            </a:r>
          </a:p>
          <a:p>
            <a:pPr>
              <a:buFont typeface="Wingdings" pitchFamily="2" charset="2"/>
              <a:buNone/>
            </a:pPr>
            <a:endParaRPr lang="en-US" sz="800" smtClean="0"/>
          </a:p>
          <a:p>
            <a:pPr>
              <a:buFont typeface="Wingdings" pitchFamily="2" charset="2"/>
              <a:buNone/>
            </a:pPr>
            <a:r>
              <a:rPr lang="en-US" smtClean="0"/>
              <a:t>Best dressed at Grady Continuity Clinic</a:t>
            </a:r>
          </a:p>
          <a:p>
            <a:r>
              <a:rPr lang="en-US" smtClean="0"/>
              <a:t>Jenn Kawwass</a:t>
            </a:r>
          </a:p>
        </p:txBody>
      </p:sp>
    </p:spTree>
    <p:extLst>
      <p:ext uri="{BB962C8B-B14F-4D97-AF65-F5344CB8AC3E}">
        <p14:creationId xmlns:p14="http://schemas.microsoft.com/office/powerpoint/2010/main" val="42850451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 calcmode="lin" valueType="num">
                                      <p:cBhvr additive="base">
                                        <p:cTn id="4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8600" y="563563"/>
            <a:ext cx="8077200" cy="655637"/>
          </a:xfrm>
        </p:spPr>
        <p:txBody>
          <a:bodyPr>
            <a:noAutofit/>
          </a:bodyPr>
          <a:lstStyle/>
          <a:p>
            <a:pPr fontAlgn="auto">
              <a:spcAft>
                <a:spcPts val="0"/>
              </a:spcAft>
              <a:defRPr/>
            </a:pPr>
            <a:r>
              <a:rPr lang="en-US" sz="3200" dirty="0" smtClean="0"/>
              <a:t>Superlatives as voted by the PGY1-3’s</a:t>
            </a:r>
            <a:endParaRPr lang="en-US" sz="3200" dirty="0"/>
          </a:p>
        </p:txBody>
      </p:sp>
      <p:sp>
        <p:nvSpPr>
          <p:cNvPr id="3" name="Content Placeholder 2"/>
          <p:cNvSpPr>
            <a:spLocks noGrp="1"/>
          </p:cNvSpPr>
          <p:nvPr>
            <p:ph sz="quarter" idx="4294967295"/>
          </p:nvPr>
        </p:nvSpPr>
        <p:spPr>
          <a:xfrm>
            <a:off x="457200" y="1371600"/>
            <a:ext cx="8153400" cy="5102225"/>
          </a:xfrm>
        </p:spPr>
        <p:txBody>
          <a:bodyPr/>
          <a:lstStyle/>
          <a:p>
            <a:pPr>
              <a:buFont typeface="Wingdings" pitchFamily="2" charset="2"/>
              <a:buNone/>
            </a:pPr>
            <a:r>
              <a:rPr lang="en-US" smtClean="0"/>
              <a:t>Best hair...</a:t>
            </a:r>
          </a:p>
          <a:p>
            <a:r>
              <a:rPr lang="en-US" smtClean="0"/>
              <a:t>Dana &amp; Shontell</a:t>
            </a:r>
          </a:p>
          <a:p>
            <a:pPr>
              <a:buFont typeface="Wingdings" pitchFamily="2" charset="2"/>
              <a:buNone/>
            </a:pPr>
            <a:endParaRPr lang="en-US" sz="800" smtClean="0"/>
          </a:p>
          <a:p>
            <a:pPr>
              <a:buFont typeface="Wingdings" pitchFamily="2" charset="2"/>
              <a:buNone/>
            </a:pPr>
            <a:r>
              <a:rPr lang="en-US" smtClean="0"/>
              <a:t>Most pristine white cloud...</a:t>
            </a:r>
          </a:p>
          <a:p>
            <a:r>
              <a:rPr lang="en-US" smtClean="0"/>
              <a:t>Jenn and Dana </a:t>
            </a:r>
          </a:p>
          <a:p>
            <a:pPr>
              <a:buFont typeface="Wingdings" pitchFamily="2" charset="2"/>
              <a:buNone/>
            </a:pPr>
            <a:endParaRPr lang="en-US" sz="800" smtClean="0"/>
          </a:p>
          <a:p>
            <a:pPr>
              <a:buFont typeface="Wingdings" pitchFamily="2" charset="2"/>
              <a:buNone/>
            </a:pPr>
            <a:r>
              <a:rPr lang="en-US" smtClean="0"/>
              <a:t>Darkest black cloud...</a:t>
            </a:r>
          </a:p>
          <a:p>
            <a:r>
              <a:rPr lang="en-US" smtClean="0"/>
              <a:t>Betsy Collins</a:t>
            </a:r>
          </a:p>
          <a:p>
            <a:endParaRPr lang="en-US" sz="800" smtClean="0"/>
          </a:p>
          <a:p>
            <a:pPr>
              <a:buFont typeface="Wingdings" pitchFamily="2" charset="2"/>
              <a:buNone/>
            </a:pPr>
            <a:r>
              <a:rPr lang="en-US" smtClean="0"/>
              <a:t>Most likely to replace Dr. Horowitz as chair of the department someday... </a:t>
            </a:r>
          </a:p>
          <a:p>
            <a:r>
              <a:rPr lang="en-US" smtClean="0"/>
              <a:t>Katie Groendyke</a:t>
            </a:r>
          </a:p>
        </p:txBody>
      </p:sp>
    </p:spTree>
    <p:extLst>
      <p:ext uri="{BB962C8B-B14F-4D97-AF65-F5344CB8AC3E}">
        <p14:creationId xmlns:p14="http://schemas.microsoft.com/office/powerpoint/2010/main" val="40434753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 calcmode="lin" valueType="num">
                                      <p:cBhvr additive="base">
                                        <p:cTn id="4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anim calcmode="lin" valueType="num">
                                      <p:cBhvr additive="base">
                                        <p:cTn id="4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Emory University </a:t>
            </a:r>
            <a:endParaRPr lang="en-US" dirty="0"/>
          </a:p>
        </p:txBody>
      </p:sp>
      <p:sp>
        <p:nvSpPr>
          <p:cNvPr id="3" name="Subtitle 2"/>
          <p:cNvSpPr>
            <a:spLocks noGrp="1"/>
          </p:cNvSpPr>
          <p:nvPr>
            <p:ph type="subTitle" idx="1"/>
          </p:nvPr>
        </p:nvSpPr>
        <p:spPr>
          <a:xfrm>
            <a:off x="2286000" y="5003322"/>
            <a:ext cx="6705600" cy="1371600"/>
          </a:xfrm>
        </p:spPr>
        <p:txBody>
          <a:bodyPr>
            <a:normAutofit/>
          </a:bodyPr>
          <a:lstStyle/>
          <a:p>
            <a:r>
              <a:rPr lang="en-US" dirty="0"/>
              <a:t>2011 Department of Gynecology &amp; Obstetrics Graduation and Awards Banquet</a:t>
            </a:r>
            <a:endParaRPr lang="en-US" dirty="0" smtClean="0"/>
          </a:p>
          <a:p>
            <a:endParaRPr lang="en-US" dirty="0" smtClean="0"/>
          </a:p>
          <a:p>
            <a:r>
              <a:rPr lang="en-US" dirty="0" smtClean="0"/>
              <a:t>June 10, 2011</a:t>
            </a:r>
            <a:endParaRPr lang="en-US" dirty="0"/>
          </a:p>
        </p:txBody>
      </p:sp>
      <p:sp>
        <p:nvSpPr>
          <p:cNvPr id="4" name="Title 1"/>
          <p:cNvSpPr txBox="1">
            <a:spLocks/>
          </p:cNvSpPr>
          <p:nvPr/>
        </p:nvSpPr>
        <p:spPr>
          <a:xfrm>
            <a:off x="2286000" y="685800"/>
            <a:ext cx="5562600" cy="1894362"/>
          </a:xfrm>
          <a:prstGeom prst="rect">
            <a:avLst/>
          </a:prstGeom>
        </p:spPr>
        <p:txBody>
          <a:bodyPr vert="horz" anchor="b">
            <a:normAutofit/>
          </a:bodyPr>
          <a:lstStyle>
            <a:lvl1pPr algn="l" rtl="0" eaLnBrk="1" latinLnBrk="0" hangingPunct="1">
              <a:spcBef>
                <a:spcPct val="0"/>
              </a:spcBef>
              <a:buNone/>
              <a:defRPr kumimoji="0" sz="3000" b="1" kern="1200" cap="small" baseline="0">
                <a:solidFill>
                  <a:schemeClr val="tx2"/>
                </a:solidFill>
                <a:latin typeface="+mj-lt"/>
                <a:ea typeface="+mj-ea"/>
                <a:cs typeface="+mj-cs"/>
              </a:defRPr>
            </a:lvl1pPr>
          </a:lstStyle>
          <a:p>
            <a:r>
              <a:rPr lang="en-US" sz="6000" dirty="0" smtClean="0"/>
              <a:t>Thank You!!!</a:t>
            </a:r>
            <a:endParaRPr lang="en-US" sz="6000" dirty="0"/>
          </a:p>
        </p:txBody>
      </p:sp>
    </p:spTree>
    <p:extLst>
      <p:ext uri="{BB962C8B-B14F-4D97-AF65-F5344CB8AC3E}">
        <p14:creationId xmlns:p14="http://schemas.microsoft.com/office/powerpoint/2010/main" val="5392240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 Spoken</a:t>
            </a:r>
            <a:endParaRPr lang="en-US" dirty="0"/>
          </a:p>
        </p:txBody>
      </p:sp>
      <p:pic>
        <p:nvPicPr>
          <p:cNvPr id="4" name="Content Placeholder 3" descr="rebecca2.bmp"/>
          <p:cNvPicPr>
            <a:picLocks noGrp="1" noChangeAspect="1"/>
          </p:cNvPicPr>
          <p:nvPr>
            <p:ph idx="1"/>
          </p:nvPr>
        </p:nvPicPr>
        <p:blipFill>
          <a:blip r:embed="rId2" cstate="print"/>
          <a:stretch>
            <a:fillRect/>
          </a:stretch>
        </p:blipFill>
        <p:spPr>
          <a:xfrm>
            <a:off x="1752600" y="2015333"/>
            <a:ext cx="5562599" cy="4171947"/>
          </a:xfrm>
        </p:spPr>
      </p:pic>
    </p:spTree>
    <p:extLst>
      <p:ext uri="{BB962C8B-B14F-4D97-AF65-F5344CB8AC3E}">
        <p14:creationId xmlns:p14="http://schemas.microsoft.com/office/powerpoint/2010/main" val="24477448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Delicate</a:t>
            </a:r>
            <a:endParaRPr lang="en-US" dirty="0"/>
          </a:p>
        </p:txBody>
      </p:sp>
      <p:pic>
        <p:nvPicPr>
          <p:cNvPr id="4" name="Content Placeholder 3" descr="rebecca3.bmp"/>
          <p:cNvPicPr>
            <a:picLocks noGrp="1" noChangeAspect="1"/>
          </p:cNvPicPr>
          <p:nvPr>
            <p:ph idx="1"/>
          </p:nvPr>
        </p:nvPicPr>
        <p:blipFill>
          <a:blip r:embed="rId2" cstate="print"/>
          <a:stretch>
            <a:fillRect/>
          </a:stretch>
        </p:blipFill>
        <p:spPr>
          <a:xfrm>
            <a:off x="1752600" y="1645445"/>
            <a:ext cx="6095999" cy="4571997"/>
          </a:xfrm>
        </p:spPr>
      </p:pic>
    </p:spTree>
    <p:extLst>
      <p:ext uri="{BB962C8B-B14F-4D97-AF65-F5344CB8AC3E}">
        <p14:creationId xmlns:p14="http://schemas.microsoft.com/office/powerpoint/2010/main" val="36473774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2577</TotalTime>
  <Words>3211</Words>
  <Application>Microsoft Macintosh PowerPoint</Application>
  <PresentationFormat>On-screen Show (4:3)</PresentationFormat>
  <Paragraphs>480</Paragraphs>
  <Slides>79</Slides>
  <Notes>22</Notes>
  <HiddenSlides>0</HiddenSlides>
  <MMClips>0</MMClips>
  <ScaleCrop>false</ScaleCrop>
  <HeadingPairs>
    <vt:vector size="4" baseType="variant">
      <vt:variant>
        <vt:lpstr>Theme</vt:lpstr>
      </vt:variant>
      <vt:variant>
        <vt:i4>1</vt:i4>
      </vt:variant>
      <vt:variant>
        <vt:lpstr>Slide Titles</vt:lpstr>
      </vt:variant>
      <vt:variant>
        <vt:i4>79</vt:i4>
      </vt:variant>
    </vt:vector>
  </HeadingPairs>
  <TitlesOfParts>
    <vt:vector size="80" baseType="lpstr">
      <vt:lpstr>Oriel</vt:lpstr>
      <vt:lpstr>Emory University </vt:lpstr>
      <vt:lpstr>Thank You To All Faculty…</vt:lpstr>
      <vt:lpstr>The PGY4’s as PGY1’s . . . . </vt:lpstr>
      <vt:lpstr>And Now As PGY4’s . . . A Brief “Roast”                              Quirks we’ve discovered over the years</vt:lpstr>
      <vt:lpstr>Rebecca Nickerson Williams</vt:lpstr>
      <vt:lpstr>Top things we’ve learned  about Rebecca…</vt:lpstr>
      <vt:lpstr>Queen Among Women</vt:lpstr>
      <vt:lpstr>Soft Spoken</vt:lpstr>
      <vt:lpstr>Delicate</vt:lpstr>
      <vt:lpstr>Things You Didn’t Know…</vt:lpstr>
      <vt:lpstr>Katie Johnson Gray (Groendyke)</vt:lpstr>
      <vt:lpstr>Top things we’ve learned about Katie…</vt:lpstr>
      <vt:lpstr>Betsy Collins</vt:lpstr>
      <vt:lpstr>Top things we’ve learned about Betsy…</vt:lpstr>
      <vt:lpstr>Top things we’ve learned about Betsy…</vt:lpstr>
      <vt:lpstr>Top things we’ve learned about Betsy…</vt:lpstr>
      <vt:lpstr>Top things we’ve learned about Betsy…</vt:lpstr>
      <vt:lpstr>Top things we’ve learned about Betsy…</vt:lpstr>
      <vt:lpstr>Top things we’ve learned about Betsy…</vt:lpstr>
      <vt:lpstr>Top things we’ve learned about Betsy…</vt:lpstr>
      <vt:lpstr>Top things we’ve learned about Betsy…</vt:lpstr>
      <vt:lpstr>Top things we’ve learned about Betsy…</vt:lpstr>
      <vt:lpstr>Top things we’ve learned about Betsy…</vt:lpstr>
      <vt:lpstr>Jennifer Fay Kawwass-Thompson</vt:lpstr>
      <vt:lpstr>Top things we’ve learned about JENN…</vt:lpstr>
      <vt:lpstr>Comments:</vt:lpstr>
      <vt:lpstr>Comments continued…</vt:lpstr>
      <vt:lpstr>Comments continued…</vt:lpstr>
      <vt:lpstr>Jenn’s Place in the Universe</vt:lpstr>
      <vt:lpstr>Henry Wyatt Thompson shaken fetus society</vt:lpstr>
      <vt:lpstr>Damn that perfect chief!</vt:lpstr>
      <vt:lpstr>Shontell Nakisha Thomas</vt:lpstr>
      <vt:lpstr>PowerPoint Presentation</vt:lpstr>
      <vt:lpstr>Top 10 quirks we’ve learned about Shontell…</vt:lpstr>
      <vt:lpstr>Top 10 quirks we’ve learned about Shontell…</vt:lpstr>
      <vt:lpstr>Top 10 quirks we’ve learned about Shontell…</vt:lpstr>
      <vt:lpstr>Albert Asante</vt:lpstr>
      <vt:lpstr>Albert Asante</vt:lpstr>
      <vt:lpstr>Albert Asante</vt:lpstr>
      <vt:lpstr>PowerPoint Presentation</vt:lpstr>
      <vt:lpstr>PowerPoint Presentation</vt:lpstr>
      <vt:lpstr>Albert Asante…“The Professor”</vt:lpstr>
      <vt:lpstr>Albert…</vt:lpstr>
      <vt:lpstr>Albert</vt:lpstr>
      <vt:lpstr>PowerPoint Presentation</vt:lpstr>
      <vt:lpstr>PowerPoint Presentation</vt:lpstr>
      <vt:lpstr>Lakisha Carter Eaton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Dana Marie Smith</vt:lpstr>
      <vt:lpstr>Top things we’ve learned about Dana…</vt:lpstr>
      <vt:lpstr>PowerPoint Presentation</vt:lpstr>
      <vt:lpstr>Things we know and love about Dana….</vt:lpstr>
      <vt:lpstr>PowerPoint Presentation</vt:lpstr>
      <vt:lpstr>PowerPoint Presentation</vt:lpstr>
      <vt:lpstr>PowerPoint Presentation</vt:lpstr>
      <vt:lpstr>Arthur Jason Vaught, III</vt:lpstr>
      <vt:lpstr>PowerPoint Presentation</vt:lpstr>
      <vt:lpstr>Top things we’ve learned about Jason…</vt:lpstr>
      <vt:lpstr>Top things we’ve learned about Jason…</vt:lpstr>
      <vt:lpstr>Top things we’ve learned about Jason…</vt:lpstr>
      <vt:lpstr>Top things we’ve learned about Jason…</vt:lpstr>
      <vt:lpstr>A Few Insights From The Pgy 1-3’s . . . </vt:lpstr>
      <vt:lpstr>Superlatives as voted by the PGY1-3’s</vt:lpstr>
      <vt:lpstr>Superlatives as voted by the PGY1-3’s</vt:lpstr>
      <vt:lpstr>Superlatives as voted by the PGY1-3’s</vt:lpstr>
      <vt:lpstr>Superlatives as voted by the PGY1-3’s</vt:lpstr>
      <vt:lpstr>Superlatives as voted by the PGY1-3’s</vt:lpstr>
      <vt:lpstr>Superlatives as voted by the PGY1-3’s</vt:lpstr>
      <vt:lpstr>Emory University </vt:lpstr>
    </vt:vector>
  </TitlesOfParts>
  <Company>Emory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Emory University </dc:title>
  <dc:creator>Labor-Delivery</dc:creator>
  <cp:lastModifiedBy>Katie</cp:lastModifiedBy>
  <cp:revision>83</cp:revision>
  <dcterms:created xsi:type="dcterms:W3CDTF">2011-05-03T02:05:10Z</dcterms:created>
  <dcterms:modified xsi:type="dcterms:W3CDTF">2011-06-10T20:03:59Z</dcterms:modified>
</cp:coreProperties>
</file>